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Raleway Heavy" charset="1" panose="00000000000000000000"/>
      <p:regular r:id="rId24"/>
    </p:embeddedFont>
    <p:embeddedFont>
      <p:font typeface="Raleway Bold" charset="1" panose="00000000000000000000"/>
      <p:regular r:id="rId25"/>
    </p:embeddedFont>
    <p:embeddedFont>
      <p:font typeface="Raleway" charset="1" panose="00000000000000000000"/>
      <p:regular r:id="rId26"/>
    </p:embeddedFont>
    <p:embeddedFont>
      <p:font typeface="Montserrat"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9.pn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0.pn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59168"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grpSp>
        <p:nvGrpSpPr>
          <p:cNvPr name="Group 3" id="3"/>
          <p:cNvGrpSpPr/>
          <p:nvPr/>
        </p:nvGrpSpPr>
        <p:grpSpPr>
          <a:xfrm rot="0">
            <a:off x="13882414" y="6088611"/>
            <a:ext cx="5809652" cy="58096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5" id="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6" id="6"/>
          <p:cNvSpPr/>
          <p:nvPr/>
        </p:nvSpPr>
        <p:spPr>
          <a:xfrm flipH="false" flipV="false" rot="0">
            <a:off x="6330741" y="-10904054"/>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7" id="7"/>
          <p:cNvSpPr/>
          <p:nvPr/>
        </p:nvSpPr>
        <p:spPr>
          <a:xfrm flipH="false" flipV="false" rot="0">
            <a:off x="13426161" y="4616337"/>
            <a:ext cx="912505" cy="912505"/>
          </a:xfrm>
          <a:custGeom>
            <a:avLst/>
            <a:gdLst/>
            <a:ahLst/>
            <a:cxnLst/>
            <a:rect r="r" b="b" t="t" l="l"/>
            <a:pathLst>
              <a:path h="912505" w="912505">
                <a:moveTo>
                  <a:pt x="0" y="0"/>
                </a:moveTo>
                <a:lnTo>
                  <a:pt x="912505" y="0"/>
                </a:lnTo>
                <a:lnTo>
                  <a:pt x="912505" y="912505"/>
                </a:lnTo>
                <a:lnTo>
                  <a:pt x="0" y="9125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5361577" y="986553"/>
            <a:ext cx="667852" cy="6678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11" id="11"/>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Freeform 12" id="12"/>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2455026" y="-917369"/>
            <a:ext cx="4220884" cy="422088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5" id="1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16" id="16"/>
          <p:cNvSpPr txBox="true"/>
          <p:nvPr/>
        </p:nvSpPr>
        <p:spPr>
          <a:xfrm rot="0">
            <a:off x="1237220" y="2875457"/>
            <a:ext cx="16538606" cy="1161291"/>
          </a:xfrm>
          <a:prstGeom prst="rect">
            <a:avLst/>
          </a:prstGeom>
        </p:spPr>
        <p:txBody>
          <a:bodyPr anchor="t" rtlCol="false" tIns="0" lIns="0" bIns="0" rIns="0">
            <a:spAutoFit/>
          </a:bodyPr>
          <a:lstStyle/>
          <a:p>
            <a:pPr algn="l">
              <a:lnSpc>
                <a:spcPts val="8736"/>
              </a:lnSpc>
              <a:spcBef>
                <a:spcPct val="0"/>
              </a:spcBef>
            </a:pPr>
            <a:r>
              <a:rPr lang="en-US" b="true" sz="8400">
                <a:solidFill>
                  <a:srgbClr val="FFFFFF"/>
                </a:solidFill>
                <a:latin typeface="Raleway Heavy"/>
                <a:ea typeface="Raleway Heavy"/>
                <a:cs typeface="Raleway Heavy"/>
                <a:sym typeface="Raleway Heavy"/>
              </a:rPr>
              <a:t>Walmart Retail Data Analytics:</a:t>
            </a:r>
          </a:p>
        </p:txBody>
      </p:sp>
      <p:sp>
        <p:nvSpPr>
          <p:cNvPr name="TextBox 17" id="17"/>
          <p:cNvSpPr txBox="true"/>
          <p:nvPr/>
        </p:nvSpPr>
        <p:spPr>
          <a:xfrm rot="0">
            <a:off x="1237220" y="4488312"/>
            <a:ext cx="12485505" cy="1096011"/>
          </a:xfrm>
          <a:prstGeom prst="rect">
            <a:avLst/>
          </a:prstGeom>
        </p:spPr>
        <p:txBody>
          <a:bodyPr anchor="t" rtlCol="false" tIns="0" lIns="0" bIns="0" rIns="0">
            <a:spAutoFit/>
          </a:bodyPr>
          <a:lstStyle/>
          <a:p>
            <a:pPr algn="l">
              <a:lnSpc>
                <a:spcPts val="8320"/>
              </a:lnSpc>
              <a:spcBef>
                <a:spcPct val="0"/>
              </a:spcBef>
            </a:pPr>
            <a:r>
              <a:rPr lang="en-US" b="true" sz="8000">
                <a:solidFill>
                  <a:srgbClr val="C6269E"/>
                </a:solidFill>
                <a:latin typeface="Raleway Bold"/>
                <a:ea typeface="Raleway Bold"/>
                <a:cs typeface="Raleway Bold"/>
                <a:sym typeface="Raleway Bold"/>
              </a:rPr>
              <a:t>End-to-End Framework</a:t>
            </a:r>
          </a:p>
        </p:txBody>
      </p:sp>
      <p:sp>
        <p:nvSpPr>
          <p:cNvPr name="TextBox 18" id="18"/>
          <p:cNvSpPr txBox="true"/>
          <p:nvPr/>
        </p:nvSpPr>
        <p:spPr>
          <a:xfrm rot="0">
            <a:off x="2212262" y="6797695"/>
            <a:ext cx="3631063"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Presented by</a:t>
            </a:r>
          </a:p>
        </p:txBody>
      </p:sp>
      <p:sp>
        <p:nvSpPr>
          <p:cNvPr name="TextBox 19" id="19"/>
          <p:cNvSpPr txBox="true"/>
          <p:nvPr/>
        </p:nvSpPr>
        <p:spPr>
          <a:xfrm rot="0">
            <a:off x="2212262" y="7328456"/>
            <a:ext cx="5494075" cy="422070"/>
          </a:xfrm>
          <a:prstGeom prst="rect">
            <a:avLst/>
          </a:prstGeom>
        </p:spPr>
        <p:txBody>
          <a:bodyPr anchor="t" rtlCol="false" tIns="0" lIns="0" bIns="0" rIns="0">
            <a:spAutoFit/>
          </a:bodyPr>
          <a:lstStyle/>
          <a:p>
            <a:pPr algn="l">
              <a:lnSpc>
                <a:spcPts val="3076"/>
              </a:lnSpc>
              <a:spcBef>
                <a:spcPct val="0"/>
              </a:spcBef>
            </a:pPr>
            <a:r>
              <a:rPr lang="en-US" sz="2958">
                <a:solidFill>
                  <a:srgbClr val="FFFFFF"/>
                </a:solidFill>
                <a:latin typeface="Raleway"/>
                <a:ea typeface="Raleway"/>
                <a:cs typeface="Raleway"/>
                <a:sym typeface="Raleway"/>
              </a:rPr>
              <a:t>Prasad Paymode  124A9038</a:t>
            </a:r>
          </a:p>
        </p:txBody>
      </p:sp>
      <p:sp>
        <p:nvSpPr>
          <p:cNvPr name="TextBox 20" id="20"/>
          <p:cNvSpPr txBox="true"/>
          <p:nvPr/>
        </p:nvSpPr>
        <p:spPr>
          <a:xfrm rot="0">
            <a:off x="2886728" y="1156371"/>
            <a:ext cx="5334195"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DataBase Management System</a:t>
            </a:r>
          </a:p>
        </p:txBody>
      </p:sp>
      <p:sp>
        <p:nvSpPr>
          <p:cNvPr name="TextBox 21" id="21"/>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22" id="22"/>
          <p:cNvSpPr txBox="true"/>
          <p:nvPr/>
        </p:nvSpPr>
        <p:spPr>
          <a:xfrm rot="0">
            <a:off x="15309115" y="9072819"/>
            <a:ext cx="1716617"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Next Slide</a:t>
            </a:r>
          </a:p>
        </p:txBody>
      </p:sp>
      <p:sp>
        <p:nvSpPr>
          <p:cNvPr name="TextBox 23" id="23"/>
          <p:cNvSpPr txBox="true"/>
          <p:nvPr/>
        </p:nvSpPr>
        <p:spPr>
          <a:xfrm rot="-5400000">
            <a:off x="129306" y="8871810"/>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a:t>
            </a:r>
          </a:p>
        </p:txBody>
      </p:sp>
      <p:sp>
        <p:nvSpPr>
          <p:cNvPr name="TextBox 24" id="24"/>
          <p:cNvSpPr txBox="true"/>
          <p:nvPr/>
        </p:nvSpPr>
        <p:spPr>
          <a:xfrm rot="0">
            <a:off x="2212262" y="7931500"/>
            <a:ext cx="5267710" cy="422070"/>
          </a:xfrm>
          <a:prstGeom prst="rect">
            <a:avLst/>
          </a:prstGeom>
        </p:spPr>
        <p:txBody>
          <a:bodyPr anchor="t" rtlCol="false" tIns="0" lIns="0" bIns="0" rIns="0">
            <a:spAutoFit/>
          </a:bodyPr>
          <a:lstStyle/>
          <a:p>
            <a:pPr algn="l">
              <a:lnSpc>
                <a:spcPts val="3076"/>
              </a:lnSpc>
              <a:spcBef>
                <a:spcPct val="0"/>
              </a:spcBef>
            </a:pPr>
            <a:r>
              <a:rPr lang="en-US" sz="2958">
                <a:solidFill>
                  <a:srgbClr val="FFFFFF"/>
                </a:solidFill>
                <a:latin typeface="Raleway"/>
                <a:ea typeface="Raleway"/>
                <a:cs typeface="Raleway"/>
                <a:sym typeface="Raleway"/>
              </a:rPr>
              <a:t>Arvind Mudaliar    124A9027</a:t>
            </a:r>
          </a:p>
        </p:txBody>
      </p:sp>
      <p:sp>
        <p:nvSpPr>
          <p:cNvPr name="TextBox 25" id="25"/>
          <p:cNvSpPr txBox="true"/>
          <p:nvPr/>
        </p:nvSpPr>
        <p:spPr>
          <a:xfrm rot="0">
            <a:off x="2212262" y="8534545"/>
            <a:ext cx="5494075" cy="422070"/>
          </a:xfrm>
          <a:prstGeom prst="rect">
            <a:avLst/>
          </a:prstGeom>
        </p:spPr>
        <p:txBody>
          <a:bodyPr anchor="t" rtlCol="false" tIns="0" lIns="0" bIns="0" rIns="0">
            <a:spAutoFit/>
          </a:bodyPr>
          <a:lstStyle/>
          <a:p>
            <a:pPr algn="l">
              <a:lnSpc>
                <a:spcPts val="3076"/>
              </a:lnSpc>
              <a:spcBef>
                <a:spcPct val="0"/>
              </a:spcBef>
            </a:pPr>
            <a:r>
              <a:rPr lang="en-US" sz="2958">
                <a:solidFill>
                  <a:srgbClr val="FFFFFF"/>
                </a:solidFill>
                <a:latin typeface="Raleway"/>
                <a:ea typeface="Raleway"/>
                <a:cs typeface="Raleway"/>
                <a:sym typeface="Raleway"/>
              </a:rPr>
              <a:t>Soham Lone           124A9024</a:t>
            </a:r>
          </a:p>
        </p:txBody>
      </p:sp>
      <p:sp>
        <p:nvSpPr>
          <p:cNvPr name="TextBox 26" id="26"/>
          <p:cNvSpPr txBox="true"/>
          <p:nvPr/>
        </p:nvSpPr>
        <p:spPr>
          <a:xfrm rot="0">
            <a:off x="2212262" y="9137590"/>
            <a:ext cx="5494075" cy="422070"/>
          </a:xfrm>
          <a:prstGeom prst="rect">
            <a:avLst/>
          </a:prstGeom>
        </p:spPr>
        <p:txBody>
          <a:bodyPr anchor="t" rtlCol="false" tIns="0" lIns="0" bIns="0" rIns="0">
            <a:spAutoFit/>
          </a:bodyPr>
          <a:lstStyle/>
          <a:p>
            <a:pPr algn="l">
              <a:lnSpc>
                <a:spcPts val="3076"/>
              </a:lnSpc>
              <a:spcBef>
                <a:spcPct val="0"/>
              </a:spcBef>
            </a:pPr>
            <a:r>
              <a:rPr lang="en-US" sz="2958">
                <a:solidFill>
                  <a:srgbClr val="FFFFFF"/>
                </a:solidFill>
                <a:latin typeface="Raleway"/>
                <a:ea typeface="Raleway"/>
                <a:cs typeface="Raleway"/>
                <a:sym typeface="Raleway"/>
              </a:rPr>
              <a:t>Sakshi Sukre          124A9054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864333" y="0"/>
            <a:ext cx="5423667" cy="5372134"/>
            <a:chOff x="0" y="0"/>
            <a:chExt cx="7231556" cy="7162845"/>
          </a:xfrm>
        </p:grpSpPr>
        <p:sp>
          <p:nvSpPr>
            <p:cNvPr name="Freeform 3" id="3"/>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7534168" y="0"/>
            <a:ext cx="5423667" cy="5372134"/>
            <a:chOff x="0" y="0"/>
            <a:chExt cx="7231556" cy="7162845"/>
          </a:xfrm>
        </p:grpSpPr>
        <p:sp>
          <p:nvSpPr>
            <p:cNvPr name="Freeform 6" id="6"/>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Freeform 9" id="9"/>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TextBox 10" id="10"/>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1" id="11"/>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82881" y="1685074"/>
            <a:ext cx="11937845" cy="7314681"/>
          </a:xfrm>
          <a:custGeom>
            <a:avLst/>
            <a:gdLst/>
            <a:ahLst/>
            <a:cxnLst/>
            <a:rect r="r" b="b" t="t" l="l"/>
            <a:pathLst>
              <a:path h="7314681" w="11937845">
                <a:moveTo>
                  <a:pt x="0" y="0"/>
                </a:moveTo>
                <a:lnTo>
                  <a:pt x="11937846" y="0"/>
                </a:lnTo>
                <a:lnTo>
                  <a:pt x="11937846" y="7314681"/>
                </a:lnTo>
                <a:lnTo>
                  <a:pt x="0" y="7314681"/>
                </a:lnTo>
                <a:lnTo>
                  <a:pt x="0" y="0"/>
                </a:lnTo>
                <a:close/>
              </a:path>
            </a:pathLst>
          </a:custGeom>
          <a:blipFill>
            <a:blip r:embed="rId7"/>
            <a:stretch>
              <a:fillRect l="0" t="0" r="-2549" b="0"/>
            </a:stretch>
          </a:blipFill>
        </p:spPr>
      </p:sp>
      <p:sp>
        <p:nvSpPr>
          <p:cNvPr name="TextBox 13" id="13"/>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10</a:t>
            </a:r>
          </a:p>
        </p:txBody>
      </p:sp>
      <p:sp>
        <p:nvSpPr>
          <p:cNvPr name="TextBox 14" id="14"/>
          <p:cNvSpPr txBox="true"/>
          <p:nvPr/>
        </p:nvSpPr>
        <p:spPr>
          <a:xfrm rot="0">
            <a:off x="537388" y="379857"/>
            <a:ext cx="10851092" cy="752221"/>
          </a:xfrm>
          <a:prstGeom prst="rect">
            <a:avLst/>
          </a:prstGeom>
        </p:spPr>
        <p:txBody>
          <a:bodyPr anchor="t" rtlCol="false" tIns="0" lIns="0" bIns="0" rIns="0">
            <a:spAutoFit/>
          </a:bodyPr>
          <a:lstStyle/>
          <a:p>
            <a:pPr algn="l">
              <a:lnSpc>
                <a:spcPts val="2911"/>
              </a:lnSpc>
              <a:spcBef>
                <a:spcPct val="0"/>
              </a:spcBef>
            </a:pPr>
            <a:r>
              <a:rPr lang="en-US" sz="2799">
                <a:solidFill>
                  <a:srgbClr val="FFFFFF"/>
                </a:solidFill>
                <a:latin typeface="Raleway"/>
                <a:ea typeface="Raleway"/>
                <a:cs typeface="Raleway"/>
                <a:sym typeface="Raleway"/>
              </a:rPr>
              <a:t>7. </a:t>
            </a:r>
            <a:r>
              <a:rPr lang="en-US" sz="2799">
                <a:solidFill>
                  <a:srgbClr val="FFFFFF"/>
                </a:solidFill>
                <a:latin typeface="Raleway"/>
                <a:ea typeface="Raleway"/>
                <a:cs typeface="Raleway"/>
                <a:sym typeface="Raleway"/>
              </a:rPr>
              <a:t>Determine the most common payment method for each Branch.</a:t>
            </a:r>
          </a:p>
          <a:p>
            <a:pPr algn="l">
              <a:lnSpc>
                <a:spcPts val="2911"/>
              </a:lnSpc>
              <a:spcBef>
                <a:spcPct val="0"/>
              </a:spcBef>
            </a:pPr>
            <a:r>
              <a:rPr lang="en-US" sz="2799">
                <a:solidFill>
                  <a:srgbClr val="FFFFFF"/>
                </a:solidFill>
                <a:latin typeface="Raleway"/>
                <a:ea typeface="Raleway"/>
                <a:cs typeface="Raleway"/>
                <a:sym typeface="Raleway"/>
              </a:rPr>
              <a:t>    Display Branch and the preferred_payment_method.</a:t>
            </a:r>
          </a:p>
        </p:txBody>
      </p:sp>
      <p:sp>
        <p:nvSpPr>
          <p:cNvPr name="Freeform 15" id="15"/>
          <p:cNvSpPr/>
          <p:nvPr/>
        </p:nvSpPr>
        <p:spPr>
          <a:xfrm flipH="false" flipV="false" rot="0">
            <a:off x="15309115" y="351282"/>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8">
              <a:alphaModFix amt="67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864333" y="0"/>
            <a:ext cx="5423667" cy="10623479"/>
            <a:chOff x="0" y="0"/>
            <a:chExt cx="7231556" cy="14164639"/>
          </a:xfrm>
        </p:grpSpPr>
        <p:sp>
          <p:nvSpPr>
            <p:cNvPr name="Freeform 3" id="3"/>
            <p:cNvSpPr/>
            <p:nvPr/>
          </p:nvSpPr>
          <p:spPr>
            <a:xfrm flipH="false" flipV="false" rot="0">
              <a:off x="418819" y="7362401"/>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7534168" y="0"/>
            <a:ext cx="5423667" cy="5372134"/>
            <a:chOff x="0" y="0"/>
            <a:chExt cx="7231556" cy="7162845"/>
          </a:xfrm>
        </p:grpSpPr>
        <p:sp>
          <p:nvSpPr>
            <p:cNvPr name="Freeform 7" id="7"/>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Freeform 10" id="10"/>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TextBox 11" id="11"/>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2" id="12"/>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90475" y="1503170"/>
            <a:ext cx="11928634" cy="7689561"/>
          </a:xfrm>
          <a:custGeom>
            <a:avLst/>
            <a:gdLst/>
            <a:ahLst/>
            <a:cxnLst/>
            <a:rect r="r" b="b" t="t" l="l"/>
            <a:pathLst>
              <a:path h="7689561" w="11928634">
                <a:moveTo>
                  <a:pt x="0" y="0"/>
                </a:moveTo>
                <a:lnTo>
                  <a:pt x="11928635" y="0"/>
                </a:lnTo>
                <a:lnTo>
                  <a:pt x="11928635" y="7689561"/>
                </a:lnTo>
                <a:lnTo>
                  <a:pt x="0" y="7689561"/>
                </a:lnTo>
                <a:lnTo>
                  <a:pt x="0" y="0"/>
                </a:lnTo>
                <a:close/>
              </a:path>
            </a:pathLst>
          </a:custGeom>
          <a:blipFill>
            <a:blip r:embed="rId7"/>
            <a:stretch>
              <a:fillRect l="0" t="0" r="-6771" b="0"/>
            </a:stretch>
          </a:blipFill>
        </p:spPr>
      </p:sp>
      <p:sp>
        <p:nvSpPr>
          <p:cNvPr name="TextBox 14" id="14"/>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11</a:t>
            </a:r>
          </a:p>
        </p:txBody>
      </p:sp>
      <p:sp>
        <p:nvSpPr>
          <p:cNvPr name="TextBox 15" id="15"/>
          <p:cNvSpPr txBox="true"/>
          <p:nvPr/>
        </p:nvSpPr>
        <p:spPr>
          <a:xfrm rot="0">
            <a:off x="537388" y="485902"/>
            <a:ext cx="12143545" cy="752221"/>
          </a:xfrm>
          <a:prstGeom prst="rect">
            <a:avLst/>
          </a:prstGeom>
        </p:spPr>
        <p:txBody>
          <a:bodyPr anchor="t" rtlCol="false" tIns="0" lIns="0" bIns="0" rIns="0">
            <a:spAutoFit/>
          </a:bodyPr>
          <a:lstStyle/>
          <a:p>
            <a:pPr algn="l">
              <a:lnSpc>
                <a:spcPts val="2911"/>
              </a:lnSpc>
              <a:spcBef>
                <a:spcPct val="0"/>
              </a:spcBef>
            </a:pPr>
            <a:r>
              <a:rPr lang="en-US" sz="2799">
                <a:solidFill>
                  <a:srgbClr val="FFFFFF"/>
                </a:solidFill>
                <a:latin typeface="Raleway"/>
                <a:ea typeface="Raleway"/>
                <a:cs typeface="Raleway"/>
                <a:sym typeface="Raleway"/>
              </a:rPr>
              <a:t>8. </a:t>
            </a:r>
            <a:r>
              <a:rPr lang="en-US" sz="2799">
                <a:solidFill>
                  <a:srgbClr val="FFFFFF"/>
                </a:solidFill>
                <a:latin typeface="Raleway"/>
                <a:ea typeface="Raleway"/>
                <a:cs typeface="Raleway"/>
                <a:sym typeface="Raleway"/>
              </a:rPr>
              <a:t>Categorize sales into 3 group MORNING, AFTERNOON, EVENING</a:t>
            </a:r>
          </a:p>
          <a:p>
            <a:pPr algn="l">
              <a:lnSpc>
                <a:spcPts val="2911"/>
              </a:lnSpc>
              <a:spcBef>
                <a:spcPct val="0"/>
              </a:spcBef>
            </a:pPr>
            <a:r>
              <a:rPr lang="en-US" sz="2799">
                <a:solidFill>
                  <a:srgbClr val="FFFFFF"/>
                </a:solidFill>
                <a:latin typeface="Raleway"/>
                <a:ea typeface="Raleway"/>
                <a:cs typeface="Raleway"/>
                <a:sym typeface="Raleway"/>
              </a:rPr>
              <a:t>    Find out each of the shift and number of invoices</a:t>
            </a:r>
          </a:p>
        </p:txBody>
      </p:sp>
      <p:sp>
        <p:nvSpPr>
          <p:cNvPr name="Freeform 16" id="16"/>
          <p:cNvSpPr/>
          <p:nvPr/>
        </p:nvSpPr>
        <p:spPr>
          <a:xfrm flipH="false" flipV="false" rot="0">
            <a:off x="15190505" y="-1304906"/>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8">
              <a:alphaModFix amt="67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4" id="4"/>
          <p:cNvSpPr/>
          <p:nvPr/>
        </p:nvSpPr>
        <p:spPr>
          <a:xfrm flipH="false" flipV="false" rot="0">
            <a:off x="1028700" y="1533907"/>
            <a:ext cx="11992664" cy="6922422"/>
          </a:xfrm>
          <a:custGeom>
            <a:avLst/>
            <a:gdLst/>
            <a:ahLst/>
            <a:cxnLst/>
            <a:rect r="r" b="b" t="t" l="l"/>
            <a:pathLst>
              <a:path h="6922422" w="11992664">
                <a:moveTo>
                  <a:pt x="0" y="0"/>
                </a:moveTo>
                <a:lnTo>
                  <a:pt x="11992664" y="0"/>
                </a:lnTo>
                <a:lnTo>
                  <a:pt x="11992664" y="6922422"/>
                </a:lnTo>
                <a:lnTo>
                  <a:pt x="0" y="6922422"/>
                </a:lnTo>
                <a:lnTo>
                  <a:pt x="0" y="0"/>
                </a:lnTo>
                <a:close/>
              </a:path>
            </a:pathLst>
          </a:custGeom>
          <a:blipFill>
            <a:blip r:embed="rId3"/>
            <a:stretch>
              <a:fillRect l="-5070" t="0" r="-18399" b="0"/>
            </a:stretch>
          </a:blipFill>
        </p:spPr>
      </p:sp>
      <p:sp>
        <p:nvSpPr>
          <p:cNvPr name="Freeform 5" id="5"/>
          <p:cNvSpPr/>
          <p:nvPr/>
        </p:nvSpPr>
        <p:spPr>
          <a:xfrm flipH="false" flipV="false" rot="0">
            <a:off x="7215517" y="2696075"/>
            <a:ext cx="7942297" cy="6562225"/>
          </a:xfrm>
          <a:custGeom>
            <a:avLst/>
            <a:gdLst/>
            <a:ahLst/>
            <a:cxnLst/>
            <a:rect r="r" b="b" t="t" l="l"/>
            <a:pathLst>
              <a:path h="6562225" w="7942297">
                <a:moveTo>
                  <a:pt x="0" y="0"/>
                </a:moveTo>
                <a:lnTo>
                  <a:pt x="7942297" y="0"/>
                </a:lnTo>
                <a:lnTo>
                  <a:pt x="7942297" y="6562225"/>
                </a:lnTo>
                <a:lnTo>
                  <a:pt x="0" y="6562225"/>
                </a:lnTo>
                <a:lnTo>
                  <a:pt x="0" y="0"/>
                </a:lnTo>
                <a:close/>
              </a:path>
            </a:pathLst>
          </a:custGeom>
          <a:blipFill>
            <a:blip r:embed="rId4"/>
            <a:stretch>
              <a:fillRect l="0" t="-7538" r="-55707" b="-3885"/>
            </a:stretch>
          </a:blipFill>
        </p:spPr>
      </p:sp>
      <p:sp>
        <p:nvSpPr>
          <p:cNvPr name="TextBox 6" id="6"/>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12</a:t>
            </a:r>
          </a:p>
        </p:txBody>
      </p:sp>
      <p:sp>
        <p:nvSpPr>
          <p:cNvPr name="TextBox 7" id="7"/>
          <p:cNvSpPr txBox="true"/>
          <p:nvPr/>
        </p:nvSpPr>
        <p:spPr>
          <a:xfrm rot="0">
            <a:off x="355173" y="379857"/>
            <a:ext cx="16743019" cy="752221"/>
          </a:xfrm>
          <a:prstGeom prst="rect">
            <a:avLst/>
          </a:prstGeom>
        </p:spPr>
        <p:txBody>
          <a:bodyPr anchor="t" rtlCol="false" tIns="0" lIns="0" bIns="0" rIns="0">
            <a:spAutoFit/>
          </a:bodyPr>
          <a:lstStyle/>
          <a:p>
            <a:pPr algn="l">
              <a:lnSpc>
                <a:spcPts val="2911"/>
              </a:lnSpc>
              <a:spcBef>
                <a:spcPct val="0"/>
              </a:spcBef>
            </a:pPr>
            <a:r>
              <a:rPr lang="en-US" sz="2799">
                <a:solidFill>
                  <a:srgbClr val="FFFFFF"/>
                </a:solidFill>
                <a:latin typeface="Raleway"/>
                <a:ea typeface="Raleway"/>
                <a:cs typeface="Raleway"/>
                <a:sym typeface="Raleway"/>
              </a:rPr>
              <a:t>9. I</a:t>
            </a:r>
            <a:r>
              <a:rPr lang="en-US" sz="2799">
                <a:solidFill>
                  <a:srgbClr val="FFFFFF"/>
                </a:solidFill>
                <a:latin typeface="Raleway"/>
                <a:ea typeface="Raleway"/>
                <a:cs typeface="Raleway"/>
                <a:sym typeface="Raleway"/>
              </a:rPr>
              <a:t>dentify 5 branch with highest decrese ratio in revevenue compare to last year(current year 2023 and last year 2022)</a:t>
            </a:r>
            <a:r>
              <a:rPr lang="en-US" sz="2799">
                <a:solidFill>
                  <a:srgbClr val="FFFFFF"/>
                </a:solidFill>
                <a:latin typeface="Raleway"/>
                <a:ea typeface="Raleway"/>
                <a:cs typeface="Raleway"/>
                <a:sym typeface="Raleway"/>
              </a:rPr>
              <a:t> rdr == last_rev-cr_rev/ls_rev*100</a:t>
            </a:r>
          </a:p>
        </p:txBody>
      </p:sp>
      <p:sp>
        <p:nvSpPr>
          <p:cNvPr name="TextBox 8" id="8"/>
          <p:cNvSpPr txBox="true"/>
          <p:nvPr/>
        </p:nvSpPr>
        <p:spPr>
          <a:xfrm rot="0">
            <a:off x="15585321"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9" id="9"/>
          <p:cNvSpPr/>
          <p:nvPr/>
        </p:nvSpPr>
        <p:spPr>
          <a:xfrm flipH="true" flipV="false" rot="0">
            <a:off x="17275035" y="8999755"/>
            <a:ext cx="416017" cy="418299"/>
          </a:xfrm>
          <a:custGeom>
            <a:avLst/>
            <a:gdLst/>
            <a:ahLst/>
            <a:cxnLst/>
            <a:rect r="r" b="b" t="t" l="l"/>
            <a:pathLst>
              <a:path h="418299" w="416017">
                <a:moveTo>
                  <a:pt x="416018" y="0"/>
                </a:moveTo>
                <a:lnTo>
                  <a:pt x="0" y="0"/>
                </a:lnTo>
                <a:lnTo>
                  <a:pt x="0" y="418299"/>
                </a:lnTo>
                <a:lnTo>
                  <a:pt x="416018" y="418299"/>
                </a:lnTo>
                <a:lnTo>
                  <a:pt x="41601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231588" y="4341529"/>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7">
              <a:alphaModFix amt="67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864333" y="0"/>
            <a:ext cx="5423667" cy="5372134"/>
            <a:chOff x="0" y="0"/>
            <a:chExt cx="7231556" cy="7162845"/>
          </a:xfrm>
        </p:grpSpPr>
        <p:sp>
          <p:nvSpPr>
            <p:cNvPr name="Freeform 3" id="3"/>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7534168" y="0"/>
            <a:ext cx="5423667" cy="5372134"/>
            <a:chOff x="0" y="0"/>
            <a:chExt cx="7231556" cy="7162845"/>
          </a:xfrm>
        </p:grpSpPr>
        <p:sp>
          <p:nvSpPr>
            <p:cNvPr name="Freeform 6" id="6"/>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Freeform 9" id="9"/>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TextBox 10" id="10"/>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1" id="11"/>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28700" y="1495795"/>
            <a:ext cx="13892627" cy="7762505"/>
          </a:xfrm>
          <a:custGeom>
            <a:avLst/>
            <a:gdLst/>
            <a:ahLst/>
            <a:cxnLst/>
            <a:rect r="r" b="b" t="t" l="l"/>
            <a:pathLst>
              <a:path h="7762505" w="13892627">
                <a:moveTo>
                  <a:pt x="0" y="0"/>
                </a:moveTo>
                <a:lnTo>
                  <a:pt x="13892627" y="0"/>
                </a:lnTo>
                <a:lnTo>
                  <a:pt x="13892627" y="7762505"/>
                </a:lnTo>
                <a:lnTo>
                  <a:pt x="0" y="7762505"/>
                </a:lnTo>
                <a:lnTo>
                  <a:pt x="0" y="0"/>
                </a:lnTo>
                <a:close/>
              </a:path>
            </a:pathLst>
          </a:custGeom>
          <a:blipFill>
            <a:blip r:embed="rId7"/>
            <a:stretch>
              <a:fillRect l="0" t="0" r="0" b="0"/>
            </a:stretch>
          </a:blipFill>
        </p:spPr>
      </p:sp>
      <p:sp>
        <p:nvSpPr>
          <p:cNvPr name="TextBox 13" id="13"/>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13</a:t>
            </a:r>
          </a:p>
        </p:txBody>
      </p:sp>
      <p:sp>
        <p:nvSpPr>
          <p:cNvPr name="TextBox 14" id="14"/>
          <p:cNvSpPr txBox="true"/>
          <p:nvPr/>
        </p:nvSpPr>
        <p:spPr>
          <a:xfrm rot="0">
            <a:off x="790168" y="357760"/>
            <a:ext cx="13342909"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Dashboard using Power BI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864333" y="0"/>
            <a:ext cx="5423667" cy="5372134"/>
            <a:chOff x="0" y="0"/>
            <a:chExt cx="7231556" cy="7162845"/>
          </a:xfrm>
        </p:grpSpPr>
        <p:sp>
          <p:nvSpPr>
            <p:cNvPr name="Freeform 3" id="3"/>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7534168" y="0"/>
            <a:ext cx="5423667" cy="5372134"/>
            <a:chOff x="0" y="0"/>
            <a:chExt cx="7231556" cy="7162845"/>
          </a:xfrm>
        </p:grpSpPr>
        <p:sp>
          <p:nvSpPr>
            <p:cNvPr name="Freeform 6" id="6"/>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Freeform 9" id="9"/>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TextBox 10" id="10"/>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1" id="11"/>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54350" y="1865442"/>
            <a:ext cx="17779299" cy="6556117"/>
          </a:xfrm>
          <a:custGeom>
            <a:avLst/>
            <a:gdLst/>
            <a:ahLst/>
            <a:cxnLst/>
            <a:rect r="r" b="b" t="t" l="l"/>
            <a:pathLst>
              <a:path h="6556117" w="17779299">
                <a:moveTo>
                  <a:pt x="0" y="0"/>
                </a:moveTo>
                <a:lnTo>
                  <a:pt x="17779300" y="0"/>
                </a:lnTo>
                <a:lnTo>
                  <a:pt x="17779300" y="6556116"/>
                </a:lnTo>
                <a:lnTo>
                  <a:pt x="0" y="6556116"/>
                </a:lnTo>
                <a:lnTo>
                  <a:pt x="0" y="0"/>
                </a:lnTo>
                <a:close/>
              </a:path>
            </a:pathLst>
          </a:custGeom>
          <a:blipFill>
            <a:blip r:embed="rId7"/>
            <a:stretch>
              <a:fillRect l="0" t="0" r="0" b="0"/>
            </a:stretch>
          </a:blipFill>
        </p:spPr>
      </p:sp>
      <p:sp>
        <p:nvSpPr>
          <p:cNvPr name="TextBox 13" id="13"/>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13</a:t>
            </a:r>
          </a:p>
        </p:txBody>
      </p:sp>
      <p:sp>
        <p:nvSpPr>
          <p:cNvPr name="TextBox 14" id="14"/>
          <p:cNvSpPr txBox="true"/>
          <p:nvPr/>
        </p:nvSpPr>
        <p:spPr>
          <a:xfrm rot="0">
            <a:off x="790168" y="357760"/>
            <a:ext cx="13342909"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Dashboard using Excel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14</a:t>
            </a:r>
          </a:p>
        </p:txBody>
      </p:sp>
      <p:sp>
        <p:nvSpPr>
          <p:cNvPr name="TextBox 7" id="7"/>
          <p:cNvSpPr txBox="true"/>
          <p:nvPr/>
        </p:nvSpPr>
        <p:spPr>
          <a:xfrm rot="0">
            <a:off x="1028700" y="864434"/>
            <a:ext cx="10539683"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Result </a:t>
            </a:r>
          </a:p>
        </p:txBody>
      </p:sp>
      <p:sp>
        <p:nvSpPr>
          <p:cNvPr name="TextBox 8" id="8"/>
          <p:cNvSpPr txBox="true"/>
          <p:nvPr/>
        </p:nvSpPr>
        <p:spPr>
          <a:xfrm rot="0">
            <a:off x="537388" y="2063181"/>
            <a:ext cx="16386147" cy="7288403"/>
          </a:xfrm>
          <a:prstGeom prst="rect">
            <a:avLst/>
          </a:prstGeom>
        </p:spPr>
        <p:txBody>
          <a:bodyPr anchor="t" rtlCol="false" tIns="0" lIns="0" bIns="0" rIns="0">
            <a:spAutoFit/>
          </a:bodyPr>
          <a:lstStyle/>
          <a:p>
            <a:pPr algn="just" marL="561341" indent="-280670" lvl="1">
              <a:lnSpc>
                <a:spcPts val="3406"/>
              </a:lnSpc>
              <a:buFont typeface="Arial"/>
              <a:buChar char="•"/>
            </a:pPr>
            <a:r>
              <a:rPr lang="en-US" sz="2600">
                <a:solidFill>
                  <a:srgbClr val="FFFFFF"/>
                </a:solidFill>
                <a:latin typeface="Raleway"/>
                <a:ea typeface="Raleway"/>
                <a:cs typeface="Raleway"/>
                <a:sym typeface="Raleway"/>
              </a:rPr>
              <a:t>The Walmart Data Analysis Project successfully transformed raw sales data into a strategic business asset through a complete, end-to-end data pipeline.</a:t>
            </a:r>
          </a:p>
          <a:p>
            <a:pPr algn="just" marL="561341" indent="-280670" lvl="1">
              <a:lnSpc>
                <a:spcPts val="3406"/>
              </a:lnSpc>
              <a:buFont typeface="Arial"/>
              <a:buChar char="•"/>
            </a:pPr>
            <a:r>
              <a:rPr lang="en-US" sz="2600">
                <a:solidFill>
                  <a:srgbClr val="FFFFFF"/>
                </a:solidFill>
                <a:latin typeface="Raleway"/>
                <a:ea typeface="Raleway"/>
                <a:cs typeface="Raleway"/>
                <a:sym typeface="Raleway"/>
              </a:rPr>
              <a:t>Analysis revealed that Branch A generated the highest revenue, while Electronics stood out as the top-performing product category.</a:t>
            </a:r>
          </a:p>
          <a:p>
            <a:pPr algn="just" marL="561341" indent="-280670" lvl="1">
              <a:lnSpc>
                <a:spcPts val="3406"/>
              </a:lnSpc>
              <a:buFont typeface="Arial"/>
              <a:buChar char="•"/>
            </a:pPr>
            <a:r>
              <a:rPr lang="en-US" sz="2600">
                <a:solidFill>
                  <a:srgbClr val="FFFFFF"/>
                </a:solidFill>
                <a:latin typeface="Raleway"/>
                <a:ea typeface="Raleway"/>
                <a:cs typeface="Raleway"/>
                <a:sym typeface="Raleway"/>
              </a:rPr>
              <a:t>Customer segmentation uncovered distinct purchasing patterns, supporting more focused and effective marketing campaigns.</a:t>
            </a:r>
          </a:p>
          <a:p>
            <a:pPr algn="just" marL="561341" indent="-280670" lvl="1">
              <a:lnSpc>
                <a:spcPts val="3406"/>
              </a:lnSpc>
              <a:buFont typeface="Arial"/>
              <a:buChar char="•"/>
            </a:pPr>
            <a:r>
              <a:rPr lang="en-US" sz="2600">
                <a:solidFill>
                  <a:srgbClr val="FFFFFF"/>
                </a:solidFill>
                <a:latin typeface="Raleway"/>
                <a:ea typeface="Raleway"/>
                <a:cs typeface="Raleway"/>
                <a:sym typeface="Raleway"/>
              </a:rPr>
              <a:t>Temporal analysis highlighted Saturday afternoons (2–4 PM) as the peak sales period, providing valuable input for optimizing staff schedules.</a:t>
            </a:r>
          </a:p>
          <a:p>
            <a:pPr algn="just" marL="561341" indent="-280670" lvl="1">
              <a:lnSpc>
                <a:spcPts val="3406"/>
              </a:lnSpc>
              <a:buFont typeface="Arial"/>
              <a:buChar char="•"/>
            </a:pPr>
            <a:r>
              <a:rPr lang="en-US" sz="2600">
                <a:solidFill>
                  <a:srgbClr val="FFFFFF"/>
                </a:solidFill>
                <a:latin typeface="Raleway"/>
                <a:ea typeface="Raleway"/>
                <a:cs typeface="Raleway"/>
                <a:sym typeface="Raleway"/>
              </a:rPr>
              <a:t>The system processed the entire dataset efficiently across MySQL and PostgreSQL, achieving 95% data quality resolution.</a:t>
            </a:r>
          </a:p>
          <a:p>
            <a:pPr algn="just" marL="561341" indent="-280670" lvl="1">
              <a:lnSpc>
                <a:spcPts val="3406"/>
              </a:lnSpc>
              <a:buFont typeface="Arial"/>
              <a:buChar char="•"/>
            </a:pPr>
            <a:r>
              <a:rPr lang="en-US" sz="2600">
                <a:solidFill>
                  <a:srgbClr val="FFFFFF"/>
                </a:solidFill>
                <a:latin typeface="Raleway"/>
                <a:ea typeface="Raleway"/>
                <a:cs typeface="Raleway"/>
                <a:sym typeface="Raleway"/>
              </a:rPr>
              <a:t>A dynamic Power BI dashboard was created, including an executive summary, time-series sales charts, product performance treemaps, customer segmentation visuals, and geographical performance maps.</a:t>
            </a:r>
          </a:p>
          <a:p>
            <a:pPr algn="just" marL="561341" indent="-280670" lvl="1">
              <a:lnSpc>
                <a:spcPts val="3406"/>
              </a:lnSpc>
              <a:buFont typeface="Arial"/>
              <a:buChar char="•"/>
            </a:pPr>
            <a:r>
              <a:rPr lang="en-US" sz="2600">
                <a:solidFill>
                  <a:srgbClr val="FFFFFF"/>
                </a:solidFill>
                <a:latin typeface="Raleway"/>
                <a:ea typeface="Raleway"/>
                <a:cs typeface="Raleway"/>
                <a:sym typeface="Raleway"/>
              </a:rPr>
              <a:t>In addition, automated Excel reports using Power Query enabled detailed transaction-level insights for operational teams.</a:t>
            </a:r>
          </a:p>
          <a:p>
            <a:pPr algn="just" marL="561341" indent="-280670" lvl="1">
              <a:lnSpc>
                <a:spcPts val="3406"/>
              </a:lnSpc>
              <a:buFont typeface="Arial"/>
              <a:buChar char="•"/>
            </a:pPr>
            <a:r>
              <a:rPr lang="en-US" sz="2600">
                <a:solidFill>
                  <a:srgbClr val="FFFFFF"/>
                </a:solidFill>
                <a:latin typeface="Raleway"/>
                <a:ea typeface="Raleway"/>
                <a:cs typeface="Raleway"/>
                <a:sym typeface="Raleway"/>
              </a:rPr>
              <a:t>The project delivered measurable business value—improving inventory planning, enhancing targeted promotions, and guiding strategic branch decisions through a unified, data-driven decision framework.</a:t>
            </a:r>
          </a:p>
          <a:p>
            <a:pPr algn="just">
              <a:lnSpc>
                <a:spcPts val="3406"/>
              </a:lnSpc>
            </a:pPr>
          </a:p>
        </p:txBody>
      </p:sp>
      <p:sp>
        <p:nvSpPr>
          <p:cNvPr name="Freeform 9" id="9"/>
          <p:cNvSpPr/>
          <p:nvPr/>
        </p:nvSpPr>
        <p:spPr>
          <a:xfrm flipH="false" flipV="false" rot="-1078894">
            <a:off x="15681072" y="-1028700"/>
            <a:ext cx="4581255" cy="4114800"/>
          </a:xfrm>
          <a:custGeom>
            <a:avLst/>
            <a:gdLst/>
            <a:ahLst/>
            <a:cxnLst/>
            <a:rect r="r" b="b" t="t" l="l"/>
            <a:pathLst>
              <a:path h="4114800" w="4581255">
                <a:moveTo>
                  <a:pt x="0" y="0"/>
                </a:moveTo>
                <a:lnTo>
                  <a:pt x="4581256" y="0"/>
                </a:lnTo>
                <a:lnTo>
                  <a:pt x="4581256"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96582" y="2583850"/>
            <a:ext cx="15894835" cy="2245614"/>
          </a:xfrm>
          <a:prstGeom prst="rect">
            <a:avLst/>
          </a:prstGeom>
        </p:spPr>
        <p:txBody>
          <a:bodyPr anchor="t" rtlCol="false" tIns="0" lIns="0" bIns="0" rIns="0">
            <a:spAutoFit/>
          </a:bodyPr>
          <a:lstStyle/>
          <a:p>
            <a:pPr algn="l">
              <a:lnSpc>
                <a:spcPts val="3527"/>
              </a:lnSpc>
            </a:pPr>
            <a:r>
              <a:rPr lang="en-US" sz="2799">
                <a:solidFill>
                  <a:srgbClr val="FFFFFF"/>
                </a:solidFill>
                <a:latin typeface="Raleway"/>
                <a:ea typeface="Raleway"/>
                <a:cs typeface="Raleway"/>
                <a:sym typeface="Raleway"/>
              </a:rPr>
              <a:t>This project successfully demonstrates an end-to-end data pipeline transforming raw Walmart transactions into actionable business intelligence. By seamlessly integrating Python's processing power with SQL's analytical capabilities across MySQL and PostgreSQL, it overcomes common technology silos. The technical implementation features automated data acquisition, comprehensive cleaning, and retail-focused feature engineering.</a:t>
            </a:r>
          </a:p>
        </p:txBody>
      </p:sp>
      <p:sp>
        <p:nvSpPr>
          <p:cNvPr name="TextBox 7" id="7"/>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15</a:t>
            </a:r>
          </a:p>
        </p:txBody>
      </p:sp>
      <p:sp>
        <p:nvSpPr>
          <p:cNvPr name="TextBox 8" id="8"/>
          <p:cNvSpPr txBox="true"/>
          <p:nvPr/>
        </p:nvSpPr>
        <p:spPr>
          <a:xfrm rot="0">
            <a:off x="1196582" y="1133475"/>
            <a:ext cx="13342909"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Conclusion</a:t>
            </a:r>
          </a:p>
        </p:txBody>
      </p:sp>
      <p:sp>
        <p:nvSpPr>
          <p:cNvPr name="TextBox 9" id="9"/>
          <p:cNvSpPr txBox="true"/>
          <p:nvPr/>
        </p:nvSpPr>
        <p:spPr>
          <a:xfrm rot="0">
            <a:off x="5295267" y="4924011"/>
            <a:ext cx="12448707" cy="4009771"/>
          </a:xfrm>
          <a:prstGeom prst="rect">
            <a:avLst/>
          </a:prstGeom>
        </p:spPr>
        <p:txBody>
          <a:bodyPr anchor="t" rtlCol="false" tIns="0" lIns="0" bIns="0" rIns="0">
            <a:spAutoFit/>
          </a:bodyPr>
          <a:lstStyle/>
          <a:p>
            <a:pPr algn="l">
              <a:lnSpc>
                <a:spcPts val="2911"/>
              </a:lnSpc>
              <a:spcBef>
                <a:spcPct val="0"/>
              </a:spcBef>
            </a:pPr>
            <a:r>
              <a:rPr lang="en-US" sz="2799">
                <a:solidFill>
                  <a:srgbClr val="FFFFFF"/>
                </a:solidFill>
                <a:latin typeface="Raleway"/>
                <a:ea typeface="Raleway"/>
                <a:cs typeface="Raleway"/>
                <a:sym typeface="Raleway"/>
              </a:rPr>
              <a:t>The solution delivers concrete business value through interactive Power BI dashboards showcasing revenue trends, customer segmentation, and product performance. These were supplemented with automated Excel reports for operational analysis. Key achievements include identifying peak sales periods for staffing optimization, top-performing branches and categories for inventory management, and customer behavior patterns for targeted marketing.</a:t>
            </a:r>
          </a:p>
          <a:p>
            <a:pPr algn="l">
              <a:lnSpc>
                <a:spcPts val="2911"/>
              </a:lnSpc>
              <a:spcBef>
                <a:spcPct val="0"/>
              </a:spcBef>
            </a:pPr>
            <a:r>
              <a:rPr lang="en-US" sz="2799">
                <a:solidFill>
                  <a:srgbClr val="FFFFFF"/>
                </a:solidFill>
                <a:latin typeface="Raleway"/>
                <a:ea typeface="Raleway"/>
                <a:cs typeface="Raleway"/>
                <a:sym typeface="Raleway"/>
              </a:rPr>
              <a:t>The reproducible architecture, with its hybrid data model and validation framework, establishes a scalable foundation for data-driven decision-making across all retail functions, from executive strategy to operational planning.</a:t>
            </a:r>
          </a:p>
        </p:txBody>
      </p:sp>
      <p:sp>
        <p:nvSpPr>
          <p:cNvPr name="Freeform 10" id="10"/>
          <p:cNvSpPr/>
          <p:nvPr/>
        </p:nvSpPr>
        <p:spPr>
          <a:xfrm flipH="false" flipV="false" rot="0">
            <a:off x="15190505" y="-1304906"/>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880955" y="6257947"/>
            <a:ext cx="2323524" cy="2202573"/>
          </a:xfrm>
          <a:custGeom>
            <a:avLst/>
            <a:gdLst/>
            <a:ahLst/>
            <a:cxnLst/>
            <a:rect r="r" b="b" t="t" l="l"/>
            <a:pathLst>
              <a:path h="2202573" w="2323524">
                <a:moveTo>
                  <a:pt x="0" y="0"/>
                </a:moveTo>
                <a:lnTo>
                  <a:pt x="2323524" y="0"/>
                </a:lnTo>
                <a:lnTo>
                  <a:pt x="2323524" y="2202574"/>
                </a:lnTo>
                <a:lnTo>
                  <a:pt x="0" y="2202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271564" y="5363936"/>
            <a:ext cx="3542306" cy="534566"/>
          </a:xfrm>
          <a:custGeom>
            <a:avLst/>
            <a:gdLst/>
            <a:ahLst/>
            <a:cxnLst/>
            <a:rect r="r" b="b" t="t" l="l"/>
            <a:pathLst>
              <a:path h="534566" w="3542306">
                <a:moveTo>
                  <a:pt x="0" y="0"/>
                </a:moveTo>
                <a:lnTo>
                  <a:pt x="3542306" y="0"/>
                </a:lnTo>
                <a:lnTo>
                  <a:pt x="3542306" y="534566"/>
                </a:lnTo>
                <a:lnTo>
                  <a:pt x="0" y="5345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16</a:t>
            </a:r>
          </a:p>
        </p:txBody>
      </p:sp>
      <p:sp>
        <p:nvSpPr>
          <p:cNvPr name="TextBox 7" id="7"/>
          <p:cNvSpPr txBox="true"/>
          <p:nvPr/>
        </p:nvSpPr>
        <p:spPr>
          <a:xfrm rot="0">
            <a:off x="1222190" y="566982"/>
            <a:ext cx="13342909"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References</a:t>
            </a:r>
          </a:p>
        </p:txBody>
      </p:sp>
      <p:sp>
        <p:nvSpPr>
          <p:cNvPr name="TextBox 8" id="8"/>
          <p:cNvSpPr txBox="true"/>
          <p:nvPr/>
        </p:nvSpPr>
        <p:spPr>
          <a:xfrm rot="0">
            <a:off x="1222190" y="1921826"/>
            <a:ext cx="14769515" cy="6599682"/>
          </a:xfrm>
          <a:prstGeom prst="rect">
            <a:avLst/>
          </a:prstGeom>
        </p:spPr>
        <p:txBody>
          <a:bodyPr anchor="t" rtlCol="false" tIns="0" lIns="0" bIns="0" rIns="0">
            <a:spAutoFit/>
          </a:bodyPr>
          <a:lstStyle/>
          <a:p>
            <a:pPr algn="l" marL="582930" indent="-291465" lvl="1">
              <a:lnSpc>
                <a:spcPts val="4374"/>
              </a:lnSpc>
              <a:buAutoNum type="arabicPeriod" startAt="1"/>
            </a:pPr>
            <a:r>
              <a:rPr lang="en-US" sz="2700">
                <a:solidFill>
                  <a:srgbClr val="FFFFFF"/>
                </a:solidFill>
                <a:latin typeface="Raleway"/>
                <a:ea typeface="Raleway"/>
                <a:cs typeface="Raleway"/>
                <a:sym typeface="Raleway"/>
              </a:rPr>
              <a:t>Kaggle (2023). Walmart Dataset. Retrieved from https://www.kaggle.com/datasets/najir0123/walmart-10k-sales-datasets</a:t>
            </a:r>
          </a:p>
          <a:p>
            <a:pPr algn="l" marL="582930" indent="-291465" lvl="1">
              <a:lnSpc>
                <a:spcPts val="4374"/>
              </a:lnSpc>
              <a:buAutoNum type="arabicPeriod" startAt="1"/>
            </a:pPr>
            <a:r>
              <a:rPr lang="en-US" sz="2700">
                <a:solidFill>
                  <a:srgbClr val="FFFFFF"/>
                </a:solidFill>
                <a:latin typeface="Raleway"/>
                <a:ea typeface="Raleway"/>
                <a:cs typeface="Raleway"/>
                <a:sym typeface="Raleway"/>
              </a:rPr>
              <a:t>Provost, F., &amp; Fawcett, T. (2013). Data Science for Business: What You Need to Know About Data Mining and Data-Analytic Thinking. O'Reilly Media.</a:t>
            </a:r>
          </a:p>
          <a:p>
            <a:pPr algn="l" marL="582930" indent="-291465" lvl="1">
              <a:lnSpc>
                <a:spcPts val="4374"/>
              </a:lnSpc>
              <a:buAutoNum type="arabicPeriod" startAt="1"/>
            </a:pPr>
            <a:r>
              <a:rPr lang="en-US" sz="2700">
                <a:solidFill>
                  <a:srgbClr val="FFFFFF"/>
                </a:solidFill>
                <a:latin typeface="Raleway"/>
                <a:ea typeface="Raleway"/>
                <a:cs typeface="Raleway"/>
                <a:sym typeface="Raleway"/>
              </a:rPr>
              <a:t>McKinney, W. (2012017). Python for Data Analysis: Data Wrangling with Pandas, NumPy, and IPython. O'Reilly Media.</a:t>
            </a:r>
          </a:p>
          <a:p>
            <a:pPr algn="l" marL="582930" indent="-291465" lvl="1">
              <a:lnSpc>
                <a:spcPts val="4374"/>
              </a:lnSpc>
              <a:buAutoNum type="arabicPeriod" startAt="1"/>
            </a:pPr>
            <a:r>
              <a:rPr lang="en-US" sz="2700">
                <a:solidFill>
                  <a:srgbClr val="FFFFFF"/>
                </a:solidFill>
                <a:latin typeface="Raleway"/>
                <a:ea typeface="Raleway"/>
                <a:cs typeface="Raleway"/>
                <a:sym typeface="Raleway"/>
              </a:rPr>
              <a:t>Date, C. J. (2019). An Introduction to Database Systems. Pearson Education.</a:t>
            </a:r>
          </a:p>
          <a:p>
            <a:pPr algn="l" marL="582930" indent="-291465" lvl="1">
              <a:lnSpc>
                <a:spcPts val="4374"/>
              </a:lnSpc>
              <a:buAutoNum type="arabicPeriod" startAt="1"/>
            </a:pPr>
            <a:r>
              <a:rPr lang="en-US" sz="2700">
                <a:solidFill>
                  <a:srgbClr val="FFFFFF"/>
                </a:solidFill>
                <a:latin typeface="Raleway"/>
                <a:ea typeface="Raleway"/>
                <a:cs typeface="Raleway"/>
                <a:sym typeface="Raleway"/>
              </a:rPr>
              <a:t>Han, J., Kamber, M., &amp; Pei, J. (2011). Data Mining: Concepts and Techniques. Morgan Kaufmann.</a:t>
            </a:r>
          </a:p>
          <a:p>
            <a:pPr algn="l" marL="582930" indent="-291465" lvl="1">
              <a:lnSpc>
                <a:spcPts val="4374"/>
              </a:lnSpc>
              <a:buAutoNum type="arabicPeriod" startAt="1"/>
            </a:pPr>
            <a:r>
              <a:rPr lang="en-US" sz="2700">
                <a:solidFill>
                  <a:srgbClr val="FFFFFF"/>
                </a:solidFill>
                <a:latin typeface="Raleway"/>
                <a:ea typeface="Raleway"/>
                <a:cs typeface="Raleway"/>
                <a:sym typeface="Raleway"/>
              </a:rPr>
              <a:t>Sharma, A., &amp; Kumar, S. (2020). Retail Analytics: Integrated Business Planning and Optimization. Palgrave Macmillan.</a:t>
            </a:r>
          </a:p>
          <a:p>
            <a:pPr algn="l" marL="582930" indent="-291465" lvl="1">
              <a:lnSpc>
                <a:spcPts val="4374"/>
              </a:lnSpc>
              <a:buAutoNum type="arabicPeriod" startAt="1"/>
            </a:pPr>
            <a:r>
              <a:rPr lang="en-US" sz="2700">
                <a:solidFill>
                  <a:srgbClr val="FFFFFF"/>
                </a:solidFill>
                <a:latin typeface="Raleway"/>
                <a:ea typeface="Raleway"/>
                <a:cs typeface="Raleway"/>
                <a:sym typeface="Raleway"/>
              </a:rPr>
              <a:t>Leek, J. T., &amp; Peng, R. D. (2015). What is the question? Science, 347(6228), 1314-1315.</a:t>
            </a:r>
          </a:p>
        </p:txBody>
      </p:sp>
      <p:sp>
        <p:nvSpPr>
          <p:cNvPr name="Freeform 9" id="9"/>
          <p:cNvSpPr/>
          <p:nvPr/>
        </p:nvSpPr>
        <p:spPr>
          <a:xfrm flipH="false" flipV="false" rot="0">
            <a:off x="15190505" y="-1304906"/>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39189" y="3434828"/>
            <a:ext cx="12422388" cy="2727960"/>
            <a:chOff x="0" y="0"/>
            <a:chExt cx="1850635" cy="406400"/>
          </a:xfrm>
        </p:grpSpPr>
        <p:sp>
          <p:nvSpPr>
            <p:cNvPr name="Freeform 3" id="3"/>
            <p:cNvSpPr/>
            <p:nvPr/>
          </p:nvSpPr>
          <p:spPr>
            <a:xfrm flipH="false" flipV="false" rot="0">
              <a:off x="0" y="0"/>
              <a:ext cx="1850635" cy="406400"/>
            </a:xfrm>
            <a:custGeom>
              <a:avLst/>
              <a:gdLst/>
              <a:ahLst/>
              <a:cxnLst/>
              <a:rect r="r" b="b" t="t" l="l"/>
              <a:pathLst>
                <a:path h="406400" w="1850635">
                  <a:moveTo>
                    <a:pt x="1647435" y="0"/>
                  </a:moveTo>
                  <a:cubicBezTo>
                    <a:pt x="1759659" y="0"/>
                    <a:pt x="1850635" y="90976"/>
                    <a:pt x="1850635" y="203200"/>
                  </a:cubicBezTo>
                  <a:cubicBezTo>
                    <a:pt x="1850635" y="315424"/>
                    <a:pt x="1759659" y="406400"/>
                    <a:pt x="164743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14300" cap="sq">
              <a:gradFill>
                <a:gsLst>
                  <a:gs pos="0">
                    <a:srgbClr val="C6269E">
                      <a:alpha val="100000"/>
                    </a:srgbClr>
                  </a:gs>
                  <a:gs pos="100000">
                    <a:srgbClr val="DDBAFF">
                      <a:alpha val="12000"/>
                    </a:srgbClr>
                  </a:gs>
                </a:gsLst>
                <a:lin ang="0"/>
              </a:gradFill>
              <a:prstDash val="solid"/>
              <a:miter/>
            </a:ln>
          </p:spPr>
        </p:sp>
        <p:sp>
          <p:nvSpPr>
            <p:cNvPr name="TextBox 4" id="4"/>
            <p:cNvSpPr txBox="true"/>
            <p:nvPr/>
          </p:nvSpPr>
          <p:spPr>
            <a:xfrm>
              <a:off x="0" y="28575"/>
              <a:ext cx="1850635" cy="377825"/>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8020455" y="-11884196"/>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6" id="6"/>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7" id="7"/>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8" id="8"/>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065597" y="3891885"/>
            <a:ext cx="5848350"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FFFFFF"/>
                </a:solidFill>
                <a:latin typeface="Raleway Heavy"/>
                <a:ea typeface="Raleway Heavy"/>
                <a:cs typeface="Raleway Heavy"/>
                <a:sym typeface="Raleway Heavy"/>
              </a:rPr>
              <a:t>Thank</a:t>
            </a:r>
          </a:p>
        </p:txBody>
      </p:sp>
      <p:sp>
        <p:nvSpPr>
          <p:cNvPr name="TextBox 10" id="10"/>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17</a:t>
            </a:r>
          </a:p>
        </p:txBody>
      </p:sp>
      <p:sp>
        <p:nvSpPr>
          <p:cNvPr name="TextBox 11" id="11"/>
          <p:cNvSpPr txBox="true"/>
          <p:nvPr/>
        </p:nvSpPr>
        <p:spPr>
          <a:xfrm rot="0">
            <a:off x="9913947" y="3891885"/>
            <a:ext cx="4972189"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C6269E"/>
                </a:solidFill>
                <a:latin typeface="Raleway Bold"/>
                <a:ea typeface="Raleway Bold"/>
                <a:cs typeface="Raleway Bold"/>
                <a:sym typeface="Raleway Bold"/>
              </a:rPr>
              <a:t>You!</a:t>
            </a:r>
          </a:p>
        </p:txBody>
      </p:sp>
      <p:sp>
        <p:nvSpPr>
          <p:cNvPr name="Freeform 12" id="12"/>
          <p:cNvSpPr/>
          <p:nvPr/>
        </p:nvSpPr>
        <p:spPr>
          <a:xfrm flipH="false" flipV="false" rot="-10459155">
            <a:off x="-2690496" y="3651462"/>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2864333" y="0"/>
            <a:ext cx="5423667" cy="5372134"/>
            <a:chOff x="0" y="0"/>
            <a:chExt cx="7231556" cy="7162845"/>
          </a:xfrm>
        </p:grpSpPr>
        <p:sp>
          <p:nvSpPr>
            <p:cNvPr name="Freeform 14" id="14"/>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7">
                <a:alphaModFix amt="11039"/>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7">
                <a:alphaModFix amt="11039"/>
                <a:extLst>
                  <a:ext uri="{96DAC541-7B7A-43D3-8B79-37D633B846F1}">
                    <asvg:svgBlip xmlns:asvg="http://schemas.microsoft.com/office/drawing/2016/SVG/main" r:embed="rId8"/>
                  </a:ext>
                </a:extLst>
              </a:blip>
              <a:stretch>
                <a:fillRect l="0" t="0" r="0" b="0"/>
              </a:stretch>
            </a:blipFill>
          </p:spPr>
        </p:sp>
      </p:grpSp>
      <p:grpSp>
        <p:nvGrpSpPr>
          <p:cNvPr name="Group 16" id="16"/>
          <p:cNvGrpSpPr/>
          <p:nvPr/>
        </p:nvGrpSpPr>
        <p:grpSpPr>
          <a:xfrm rot="0">
            <a:off x="7534168" y="0"/>
            <a:ext cx="5423667" cy="5372134"/>
            <a:chOff x="0" y="0"/>
            <a:chExt cx="7231556" cy="7162845"/>
          </a:xfrm>
        </p:grpSpPr>
        <p:sp>
          <p:nvSpPr>
            <p:cNvPr name="Freeform 17" id="17"/>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7">
                <a:alphaModFix amt="11039"/>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7">
                <a:alphaModFix amt="11039"/>
                <a:extLst>
                  <a:ext uri="{96DAC541-7B7A-43D3-8B79-37D633B846F1}">
                    <asvg:svgBlip xmlns:asvg="http://schemas.microsoft.com/office/drawing/2016/SVG/main" r:embed="rId8"/>
                  </a:ext>
                </a:extLst>
              </a:blip>
              <a:stretch>
                <a:fillRect l="0" t="0" r="0" b="0"/>
              </a:stretch>
            </a:blipFill>
          </p:spPr>
        </p:sp>
      </p:grpSp>
      <p:grpSp>
        <p:nvGrpSpPr>
          <p:cNvPr name="Group 19" id="19"/>
          <p:cNvGrpSpPr/>
          <p:nvPr/>
        </p:nvGrpSpPr>
        <p:grpSpPr>
          <a:xfrm rot="0">
            <a:off x="2177688" y="-168240"/>
            <a:ext cx="5423667" cy="5372134"/>
            <a:chOff x="0" y="0"/>
            <a:chExt cx="7231556" cy="7162845"/>
          </a:xfrm>
        </p:grpSpPr>
        <p:sp>
          <p:nvSpPr>
            <p:cNvPr name="Freeform 20" id="20"/>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7">
                <a:alphaModFix amt="11039"/>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7">
                <a:alphaModFix amt="11039"/>
                <a:extLst>
                  <a:ext uri="{96DAC541-7B7A-43D3-8B79-37D633B846F1}">
                    <asvg:svgBlip xmlns:asvg="http://schemas.microsoft.com/office/drawing/2016/SVG/main" r:embed="rId8"/>
                  </a:ext>
                </a:extLst>
              </a:blip>
              <a:stretch>
                <a:fillRect l="0" t="0" r="0" b="0"/>
              </a:stretch>
            </a:blipFill>
          </p:spPr>
        </p:sp>
      </p:grpSp>
      <p:grpSp>
        <p:nvGrpSpPr>
          <p:cNvPr name="Group 22" id="22"/>
          <p:cNvGrpSpPr/>
          <p:nvPr/>
        </p:nvGrpSpPr>
        <p:grpSpPr>
          <a:xfrm rot="0">
            <a:off x="-3152477" y="-168240"/>
            <a:ext cx="5423667" cy="5372134"/>
            <a:chOff x="0" y="0"/>
            <a:chExt cx="7231556" cy="7162845"/>
          </a:xfrm>
        </p:grpSpPr>
        <p:sp>
          <p:nvSpPr>
            <p:cNvPr name="Freeform 23" id="23"/>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7">
                <a:alphaModFix amt="11039"/>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7">
                <a:alphaModFix amt="11039"/>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2081773">
            <a:off x="-153689" y="1395411"/>
            <a:ext cx="8035055" cy="9842495"/>
          </a:xfrm>
          <a:custGeom>
            <a:avLst/>
            <a:gdLst/>
            <a:ahLst/>
            <a:cxnLst/>
            <a:rect r="r" b="b" t="t" l="l"/>
            <a:pathLst>
              <a:path h="9842495" w="8035055">
                <a:moveTo>
                  <a:pt x="0" y="0"/>
                </a:moveTo>
                <a:lnTo>
                  <a:pt x="8035055" y="0"/>
                </a:lnTo>
                <a:lnTo>
                  <a:pt x="8035055" y="9842496"/>
                </a:lnTo>
                <a:lnTo>
                  <a:pt x="0" y="9842496"/>
                </a:lnTo>
                <a:lnTo>
                  <a:pt x="0" y="0"/>
                </a:lnTo>
                <a:close/>
              </a:path>
            </a:pathLst>
          </a:custGeom>
          <a:blipFill>
            <a:blip r:embed="rId3">
              <a:alphaModFix amt="73000"/>
            </a:blip>
            <a:stretch>
              <a:fillRect l="0" t="0" r="0" b="0"/>
            </a:stretch>
          </a:blipFill>
        </p:spPr>
      </p:sp>
      <p:sp>
        <p:nvSpPr>
          <p:cNvPr name="Freeform 4" id="4"/>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5" id="5"/>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6" id="6"/>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63778" y="4839555"/>
            <a:ext cx="5701324" cy="3368964"/>
          </a:xfrm>
          <a:custGeom>
            <a:avLst/>
            <a:gdLst/>
            <a:ahLst/>
            <a:cxnLst/>
            <a:rect r="r" b="b" t="t" l="l"/>
            <a:pathLst>
              <a:path h="3368964" w="5701324">
                <a:moveTo>
                  <a:pt x="0" y="0"/>
                </a:moveTo>
                <a:lnTo>
                  <a:pt x="5701324" y="0"/>
                </a:lnTo>
                <a:lnTo>
                  <a:pt x="5701324" y="3368964"/>
                </a:lnTo>
                <a:lnTo>
                  <a:pt x="0" y="33689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2</a:t>
            </a:r>
          </a:p>
        </p:txBody>
      </p:sp>
      <p:sp>
        <p:nvSpPr>
          <p:cNvPr name="TextBox 9" id="9"/>
          <p:cNvSpPr txBox="true"/>
          <p:nvPr/>
        </p:nvSpPr>
        <p:spPr>
          <a:xfrm rot="0">
            <a:off x="663778" y="621938"/>
            <a:ext cx="6692700"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Introduction</a:t>
            </a:r>
          </a:p>
        </p:txBody>
      </p:sp>
      <p:sp>
        <p:nvSpPr>
          <p:cNvPr name="TextBox 10" id="10"/>
          <p:cNvSpPr txBox="true"/>
          <p:nvPr/>
        </p:nvSpPr>
        <p:spPr>
          <a:xfrm rot="0">
            <a:off x="790168" y="1757358"/>
            <a:ext cx="16416670" cy="1362710"/>
          </a:xfrm>
          <a:prstGeom prst="rect">
            <a:avLst/>
          </a:prstGeom>
        </p:spPr>
        <p:txBody>
          <a:bodyPr anchor="t" rtlCol="false" tIns="0" lIns="0" bIns="0" rIns="0">
            <a:spAutoFit/>
          </a:bodyPr>
          <a:lstStyle/>
          <a:p>
            <a:pPr algn="l">
              <a:lnSpc>
                <a:spcPts val="3639"/>
              </a:lnSpc>
            </a:pPr>
            <a:r>
              <a:rPr lang="en-US" sz="2599">
                <a:solidFill>
                  <a:srgbClr val="FFFFFA"/>
                </a:solidFill>
                <a:latin typeface="Raleway"/>
                <a:ea typeface="Raleway"/>
                <a:cs typeface="Raleway"/>
                <a:sym typeface="Raleway"/>
              </a:rPr>
              <a:t>This project addresses critical challenges in modern retail by transforming massive sales data into actionable intelligence. Walmart generates vast transactional information, but organizations often lack analytical capabilities to leverage it effectively.</a:t>
            </a:r>
          </a:p>
        </p:txBody>
      </p:sp>
      <p:sp>
        <p:nvSpPr>
          <p:cNvPr name="TextBox 11" id="11"/>
          <p:cNvSpPr txBox="true"/>
          <p:nvPr/>
        </p:nvSpPr>
        <p:spPr>
          <a:xfrm rot="0">
            <a:off x="790168" y="3224844"/>
            <a:ext cx="16185355" cy="1362710"/>
          </a:xfrm>
          <a:prstGeom prst="rect">
            <a:avLst/>
          </a:prstGeom>
        </p:spPr>
        <p:txBody>
          <a:bodyPr anchor="t" rtlCol="false" tIns="0" lIns="0" bIns="0" rIns="0">
            <a:spAutoFit/>
          </a:bodyPr>
          <a:lstStyle/>
          <a:p>
            <a:pPr algn="l">
              <a:lnSpc>
                <a:spcPts val="3639"/>
              </a:lnSpc>
            </a:pPr>
            <a:r>
              <a:rPr lang="en-US" sz="2599">
                <a:solidFill>
                  <a:srgbClr val="FFFFFA"/>
                </a:solidFill>
                <a:latin typeface="Raleway"/>
                <a:ea typeface="Raleway"/>
                <a:cs typeface="Raleway"/>
                <a:sym typeface="Raleway"/>
              </a:rPr>
              <a:t>With intense competition shrinking profit margins, data-driven decisions become essential for survival. This end-to-end solution bridges the skills gap by demonstrating integrated data processing with Python, SQL, and multi-database management.</a:t>
            </a:r>
          </a:p>
        </p:txBody>
      </p:sp>
      <p:sp>
        <p:nvSpPr>
          <p:cNvPr name="TextBox 12" id="12"/>
          <p:cNvSpPr txBox="true"/>
          <p:nvPr/>
        </p:nvSpPr>
        <p:spPr>
          <a:xfrm rot="0">
            <a:off x="6726559" y="4692329"/>
            <a:ext cx="10688287" cy="3191510"/>
          </a:xfrm>
          <a:prstGeom prst="rect">
            <a:avLst/>
          </a:prstGeom>
        </p:spPr>
        <p:txBody>
          <a:bodyPr anchor="t" rtlCol="false" tIns="0" lIns="0" bIns="0" rIns="0">
            <a:spAutoFit/>
          </a:bodyPr>
          <a:lstStyle/>
          <a:p>
            <a:pPr algn="l">
              <a:lnSpc>
                <a:spcPts val="3639"/>
              </a:lnSpc>
            </a:pPr>
            <a:r>
              <a:rPr lang="en-US" sz="2599">
                <a:solidFill>
                  <a:srgbClr val="FFFFFA"/>
                </a:solidFill>
                <a:latin typeface="Raleway"/>
                <a:ea typeface="Raleway"/>
                <a:cs typeface="Raleway"/>
                <a:sym typeface="Raleway"/>
              </a:rPr>
              <a:t>It delivers immediate business value through inventory optimization, customer segmentation, and temporal analysis for staffing and promotions. The framework establishes a scalable foundation for advanced analytics while ensuring reproducible, documented workflows. By converting raw data into strategic insights, it enables retailers to optimize operations, enhance profitability, and maintain competitive advantage in today's data-driven marketplace.</a:t>
            </a:r>
          </a:p>
        </p:txBody>
      </p:sp>
      <p:grpSp>
        <p:nvGrpSpPr>
          <p:cNvPr name="Group 13" id="13"/>
          <p:cNvGrpSpPr/>
          <p:nvPr/>
        </p:nvGrpSpPr>
        <p:grpSpPr>
          <a:xfrm rot="0">
            <a:off x="12864333" y="0"/>
            <a:ext cx="5423667" cy="10623479"/>
            <a:chOff x="0" y="0"/>
            <a:chExt cx="7231556" cy="14164639"/>
          </a:xfrm>
        </p:grpSpPr>
        <p:sp>
          <p:nvSpPr>
            <p:cNvPr name="Freeform 14" id="14"/>
            <p:cNvSpPr/>
            <p:nvPr/>
          </p:nvSpPr>
          <p:spPr>
            <a:xfrm flipH="false" flipV="false" rot="0">
              <a:off x="418819" y="7362401"/>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8">
                <a:alphaModFix amt="11039"/>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8">
                <a:alphaModFix amt="11039"/>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8">
                <a:alphaModFix amt="11039"/>
                <a:extLst>
                  <a:ext uri="{96DAC541-7B7A-43D3-8B79-37D633B846F1}">
                    <asvg:svgBlip xmlns:asvg="http://schemas.microsoft.com/office/drawing/2016/SVG/main" r:embed="rId9"/>
                  </a:ext>
                </a:extLst>
              </a:blip>
              <a:stretch>
                <a:fillRect l="0" t="0" r="0" b="0"/>
              </a:stretch>
            </a:blipFill>
          </p:spPr>
        </p:sp>
      </p:grpSp>
      <p:grpSp>
        <p:nvGrpSpPr>
          <p:cNvPr name="Group 17" id="17"/>
          <p:cNvGrpSpPr/>
          <p:nvPr/>
        </p:nvGrpSpPr>
        <p:grpSpPr>
          <a:xfrm rot="0">
            <a:off x="7534168" y="0"/>
            <a:ext cx="5423667" cy="5372134"/>
            <a:chOff x="0" y="0"/>
            <a:chExt cx="7231556" cy="7162845"/>
          </a:xfrm>
        </p:grpSpPr>
        <p:sp>
          <p:nvSpPr>
            <p:cNvPr name="Freeform 18" id="18"/>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8">
                <a:alphaModFix amt="11039"/>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8">
                <a:alphaModFix amt="11039"/>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847191" y="-1107704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46975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15592698" y="9664739"/>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7282413" y="9601200"/>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90168" y="3261917"/>
            <a:ext cx="5980533" cy="3708020"/>
          </a:xfrm>
          <a:custGeom>
            <a:avLst/>
            <a:gdLst/>
            <a:ahLst/>
            <a:cxnLst/>
            <a:rect r="r" b="b" t="t" l="l"/>
            <a:pathLst>
              <a:path h="3708020" w="5980533">
                <a:moveTo>
                  <a:pt x="0" y="0"/>
                </a:moveTo>
                <a:lnTo>
                  <a:pt x="5980532" y="0"/>
                </a:lnTo>
                <a:lnTo>
                  <a:pt x="5980532" y="3708021"/>
                </a:lnTo>
                <a:lnTo>
                  <a:pt x="0" y="37080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3</a:t>
            </a:r>
          </a:p>
        </p:txBody>
      </p:sp>
      <p:sp>
        <p:nvSpPr>
          <p:cNvPr name="TextBox 8" id="8"/>
          <p:cNvSpPr txBox="true"/>
          <p:nvPr/>
        </p:nvSpPr>
        <p:spPr>
          <a:xfrm rot="0">
            <a:off x="537388" y="639564"/>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PROBLEM </a:t>
            </a:r>
          </a:p>
        </p:txBody>
      </p:sp>
      <p:sp>
        <p:nvSpPr>
          <p:cNvPr name="TextBox 9" id="9"/>
          <p:cNvSpPr txBox="true"/>
          <p:nvPr/>
        </p:nvSpPr>
        <p:spPr>
          <a:xfrm rot="0">
            <a:off x="537388" y="1780044"/>
            <a:ext cx="5824678"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STATEMENT</a:t>
            </a:r>
          </a:p>
        </p:txBody>
      </p:sp>
      <p:sp>
        <p:nvSpPr>
          <p:cNvPr name="TextBox 10" id="10"/>
          <p:cNvSpPr txBox="true"/>
          <p:nvPr/>
        </p:nvSpPr>
        <p:spPr>
          <a:xfrm rot="0">
            <a:off x="8530026" y="1846912"/>
            <a:ext cx="9295539" cy="2091690"/>
          </a:xfrm>
          <a:prstGeom prst="rect">
            <a:avLst/>
          </a:prstGeom>
        </p:spPr>
        <p:txBody>
          <a:bodyPr anchor="t" rtlCol="false" tIns="0" lIns="0" bIns="0" rIns="0">
            <a:spAutoFit/>
          </a:bodyPr>
          <a:lstStyle/>
          <a:p>
            <a:pPr algn="l">
              <a:lnSpc>
                <a:spcPts val="3359"/>
              </a:lnSpc>
            </a:pPr>
            <a:r>
              <a:rPr lang="en-US" sz="2400">
                <a:solidFill>
                  <a:srgbClr val="FFFFFA"/>
                </a:solidFill>
                <a:latin typeface="Raleway"/>
                <a:ea typeface="Raleway"/>
                <a:cs typeface="Raleway"/>
                <a:sym typeface="Raleway"/>
              </a:rPr>
              <a:t>This project tackles retailers' core challenge of transforming raw transactional data into actionable intelligence. It systematically addresses data quality issues from multiple sources, bridges analytical capability gaps beyond basic reporting, and breaks down organizational silos preventing holistic analysis.</a:t>
            </a:r>
          </a:p>
        </p:txBody>
      </p:sp>
      <p:grpSp>
        <p:nvGrpSpPr>
          <p:cNvPr name="Group 11" id="11"/>
          <p:cNvGrpSpPr/>
          <p:nvPr/>
        </p:nvGrpSpPr>
        <p:grpSpPr>
          <a:xfrm rot="0">
            <a:off x="8530026" y="1103410"/>
            <a:ext cx="3738791" cy="456104"/>
            <a:chOff x="0" y="0"/>
            <a:chExt cx="4985055" cy="608139"/>
          </a:xfrm>
        </p:grpSpPr>
        <p:grpSp>
          <p:nvGrpSpPr>
            <p:cNvPr name="Group 12" id="12"/>
            <p:cNvGrpSpPr/>
            <p:nvPr/>
          </p:nvGrpSpPr>
          <p:grpSpPr>
            <a:xfrm rot="0">
              <a:off x="0" y="0"/>
              <a:ext cx="608139" cy="608139"/>
              <a:chOff x="0" y="0"/>
              <a:chExt cx="120126" cy="120126"/>
            </a:xfrm>
          </p:grpSpPr>
          <p:sp>
            <p:nvSpPr>
              <p:cNvPr name="Freeform 13" id="13"/>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4" id="14"/>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15" id="15"/>
            <p:cNvSpPr txBox="true"/>
            <p:nvPr/>
          </p:nvSpPr>
          <p:spPr>
            <a:xfrm rot="0">
              <a:off x="1066800" y="-23935"/>
              <a:ext cx="3918255" cy="63207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Brief Overview</a:t>
              </a:r>
            </a:p>
          </p:txBody>
        </p:sp>
      </p:grpSp>
      <p:sp>
        <p:nvSpPr>
          <p:cNvPr name="TextBox 16" id="16"/>
          <p:cNvSpPr txBox="true"/>
          <p:nvPr/>
        </p:nvSpPr>
        <p:spPr>
          <a:xfrm rot="0">
            <a:off x="8530026" y="5017770"/>
            <a:ext cx="9295539" cy="2929890"/>
          </a:xfrm>
          <a:prstGeom prst="rect">
            <a:avLst/>
          </a:prstGeom>
        </p:spPr>
        <p:txBody>
          <a:bodyPr anchor="t" rtlCol="false" tIns="0" lIns="0" bIns="0" rIns="0">
            <a:spAutoFit/>
          </a:bodyPr>
          <a:lstStyle/>
          <a:p>
            <a:pPr algn="l">
              <a:lnSpc>
                <a:spcPts val="3359"/>
              </a:lnSpc>
            </a:pPr>
            <a:r>
              <a:rPr lang="en-US" sz="2400">
                <a:solidFill>
                  <a:srgbClr val="FFFFFA"/>
                </a:solidFill>
                <a:latin typeface="Raleway"/>
                <a:ea typeface="Raleway"/>
                <a:cs typeface="Raleway"/>
                <a:sym typeface="Raleway"/>
              </a:rPr>
              <a:t>The scope is carefully defined to ensure practical implementation. It focuses specifically on sales data analysis using Python and SQL across MySQL and PostgreSQL databases. The project covers descriptive and diagnostic analytics—including revenue trends, customer segmentation, and product performance—while explicitly excluding predictive modeling and real-time processing.</a:t>
            </a:r>
          </a:p>
        </p:txBody>
      </p:sp>
      <p:grpSp>
        <p:nvGrpSpPr>
          <p:cNvPr name="Group 17" id="17"/>
          <p:cNvGrpSpPr/>
          <p:nvPr/>
        </p:nvGrpSpPr>
        <p:grpSpPr>
          <a:xfrm rot="0">
            <a:off x="8530026" y="4283150"/>
            <a:ext cx="7062672" cy="456104"/>
            <a:chOff x="0" y="0"/>
            <a:chExt cx="9416896" cy="608139"/>
          </a:xfrm>
        </p:grpSpPr>
        <p:grpSp>
          <p:nvGrpSpPr>
            <p:cNvPr name="Group 18" id="18"/>
            <p:cNvGrpSpPr/>
            <p:nvPr/>
          </p:nvGrpSpPr>
          <p:grpSpPr>
            <a:xfrm rot="0">
              <a:off x="0" y="0"/>
              <a:ext cx="608139" cy="608139"/>
              <a:chOff x="0" y="0"/>
              <a:chExt cx="120126" cy="120126"/>
            </a:xfrm>
          </p:grpSpPr>
          <p:sp>
            <p:nvSpPr>
              <p:cNvPr name="Freeform 19" id="19"/>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0" id="20"/>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21" id="21"/>
            <p:cNvSpPr txBox="true"/>
            <p:nvPr/>
          </p:nvSpPr>
          <p:spPr>
            <a:xfrm rot="0">
              <a:off x="1066800" y="-66675"/>
              <a:ext cx="8350096" cy="63207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Purpose of The Presentation</a:t>
              </a:r>
            </a:p>
          </p:txBody>
        </p:sp>
      </p:grpSp>
      <p:sp>
        <p:nvSpPr>
          <p:cNvPr name="TextBox 22" id="22"/>
          <p:cNvSpPr txBox="true"/>
          <p:nvPr/>
        </p:nvSpPr>
        <p:spPr>
          <a:xfrm rot="0">
            <a:off x="1229128" y="8004810"/>
            <a:ext cx="16596438" cy="1253490"/>
          </a:xfrm>
          <a:prstGeom prst="rect">
            <a:avLst/>
          </a:prstGeom>
        </p:spPr>
        <p:txBody>
          <a:bodyPr anchor="t" rtlCol="false" tIns="0" lIns="0" bIns="0" rIns="0">
            <a:spAutoFit/>
          </a:bodyPr>
          <a:lstStyle/>
          <a:p>
            <a:pPr algn="l">
              <a:lnSpc>
                <a:spcPts val="3359"/>
              </a:lnSpc>
            </a:pPr>
            <a:r>
              <a:rPr lang="en-US" sz="2400">
                <a:solidFill>
                  <a:srgbClr val="FFFFFA"/>
                </a:solidFill>
                <a:latin typeface="Raleway"/>
                <a:ea typeface="Raleway"/>
                <a:cs typeface="Raleway"/>
                <a:sym typeface="Raleway"/>
              </a:rPr>
              <a:t>This targeted approach delivers immediate value through sales monitoring, inventory optimization, and operational planning, while establishing a scalable foundation for future advanced analytics expansions. The framework ensures reproducible, documented workflows that empower data-driven decision-making across the organization.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4</a:t>
            </a:r>
          </a:p>
        </p:txBody>
      </p:sp>
      <p:sp>
        <p:nvSpPr>
          <p:cNvPr name="TextBox 5" id="5"/>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6" id="6"/>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621938"/>
            <a:ext cx="53756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Objectives </a:t>
            </a:r>
          </a:p>
        </p:txBody>
      </p:sp>
      <p:sp>
        <p:nvSpPr>
          <p:cNvPr name="TextBox 8" id="8"/>
          <p:cNvSpPr txBox="true"/>
          <p:nvPr/>
        </p:nvSpPr>
        <p:spPr>
          <a:xfrm rot="0">
            <a:off x="1028700" y="1579837"/>
            <a:ext cx="5375655" cy="670581"/>
          </a:xfrm>
          <a:prstGeom prst="rect">
            <a:avLst/>
          </a:prstGeom>
        </p:spPr>
        <p:txBody>
          <a:bodyPr anchor="t" rtlCol="false" tIns="0" lIns="0" bIns="0" rIns="0">
            <a:spAutoFit/>
          </a:bodyPr>
          <a:lstStyle/>
          <a:p>
            <a:pPr algn="l">
              <a:lnSpc>
                <a:spcPts val="5071"/>
              </a:lnSpc>
              <a:spcBef>
                <a:spcPct val="0"/>
              </a:spcBef>
            </a:pPr>
            <a:r>
              <a:rPr lang="en-US" b="true" sz="4876">
                <a:solidFill>
                  <a:srgbClr val="C6269E"/>
                </a:solidFill>
                <a:latin typeface="Raleway Bold"/>
                <a:ea typeface="Raleway Bold"/>
                <a:cs typeface="Raleway Bold"/>
                <a:sym typeface="Raleway Bold"/>
              </a:rPr>
              <a:t>Strategies</a:t>
            </a:r>
          </a:p>
        </p:txBody>
      </p:sp>
      <p:grpSp>
        <p:nvGrpSpPr>
          <p:cNvPr name="Group 9" id="9"/>
          <p:cNvGrpSpPr/>
          <p:nvPr/>
        </p:nvGrpSpPr>
        <p:grpSpPr>
          <a:xfrm rot="0">
            <a:off x="2221500" y="2821761"/>
            <a:ext cx="456104" cy="456104"/>
            <a:chOff x="0" y="0"/>
            <a:chExt cx="120126" cy="120126"/>
          </a:xfrm>
        </p:grpSpPr>
        <p:sp>
          <p:nvSpPr>
            <p:cNvPr name="Freeform 10" id="10"/>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1" id="11"/>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2" id="12"/>
          <p:cNvSpPr txBox="true"/>
          <p:nvPr/>
        </p:nvSpPr>
        <p:spPr>
          <a:xfrm rot="0">
            <a:off x="3021600" y="2771113"/>
            <a:ext cx="4385699" cy="490855"/>
          </a:xfrm>
          <a:prstGeom prst="rect">
            <a:avLst/>
          </a:prstGeom>
        </p:spPr>
        <p:txBody>
          <a:bodyPr anchor="t" rtlCol="false" tIns="0" lIns="0" bIns="0" rIns="0">
            <a:spAutoFit/>
          </a:bodyPr>
          <a:lstStyle/>
          <a:p>
            <a:pPr algn="l">
              <a:lnSpc>
                <a:spcPts val="3919"/>
              </a:lnSpc>
            </a:pPr>
            <a:r>
              <a:rPr lang="en-US" sz="2799" b="true">
                <a:solidFill>
                  <a:srgbClr val="FFFFFA"/>
                </a:solidFill>
                <a:latin typeface="Raleway Bold"/>
                <a:ea typeface="Raleway Bold"/>
                <a:cs typeface="Raleway Bold"/>
                <a:sym typeface="Raleway Bold"/>
              </a:rPr>
              <a:t>Integrated Data Pipeline:</a:t>
            </a:r>
          </a:p>
        </p:txBody>
      </p:sp>
      <p:grpSp>
        <p:nvGrpSpPr>
          <p:cNvPr name="Group 13" id="13"/>
          <p:cNvGrpSpPr/>
          <p:nvPr/>
        </p:nvGrpSpPr>
        <p:grpSpPr>
          <a:xfrm rot="0">
            <a:off x="9165247" y="2821761"/>
            <a:ext cx="456104" cy="456104"/>
            <a:chOff x="0" y="0"/>
            <a:chExt cx="120126" cy="120126"/>
          </a:xfrm>
        </p:grpSpPr>
        <p:sp>
          <p:nvSpPr>
            <p:cNvPr name="Freeform 14" id="14"/>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5" id="15"/>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6" id="16"/>
          <p:cNvSpPr txBox="true"/>
          <p:nvPr/>
        </p:nvSpPr>
        <p:spPr>
          <a:xfrm rot="0">
            <a:off x="9965347" y="2771113"/>
            <a:ext cx="6843140" cy="490855"/>
          </a:xfrm>
          <a:prstGeom prst="rect">
            <a:avLst/>
          </a:prstGeom>
        </p:spPr>
        <p:txBody>
          <a:bodyPr anchor="t" rtlCol="false" tIns="0" lIns="0" bIns="0" rIns="0">
            <a:spAutoFit/>
          </a:bodyPr>
          <a:lstStyle/>
          <a:p>
            <a:pPr algn="l">
              <a:lnSpc>
                <a:spcPts val="3919"/>
              </a:lnSpc>
            </a:pPr>
            <a:r>
              <a:rPr lang="en-US" sz="2799" b="true">
                <a:solidFill>
                  <a:srgbClr val="FFFFFA"/>
                </a:solidFill>
                <a:latin typeface="Raleway Bold"/>
                <a:ea typeface="Raleway Bold"/>
                <a:cs typeface="Raleway Bold"/>
                <a:sym typeface="Raleway Bold"/>
              </a:rPr>
              <a:t>Comprehensive Business Intelligence:</a:t>
            </a:r>
          </a:p>
        </p:txBody>
      </p:sp>
      <p:grpSp>
        <p:nvGrpSpPr>
          <p:cNvPr name="Group 17" id="17"/>
          <p:cNvGrpSpPr/>
          <p:nvPr/>
        </p:nvGrpSpPr>
        <p:grpSpPr>
          <a:xfrm rot="0">
            <a:off x="2221500" y="5982720"/>
            <a:ext cx="456104" cy="456104"/>
            <a:chOff x="0" y="0"/>
            <a:chExt cx="120126" cy="120126"/>
          </a:xfrm>
        </p:grpSpPr>
        <p:sp>
          <p:nvSpPr>
            <p:cNvPr name="Freeform 18" id="18"/>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9" id="19"/>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20" id="20"/>
          <p:cNvSpPr txBox="true"/>
          <p:nvPr/>
        </p:nvSpPr>
        <p:spPr>
          <a:xfrm rot="0">
            <a:off x="3021600" y="5932073"/>
            <a:ext cx="4959357" cy="986155"/>
          </a:xfrm>
          <a:prstGeom prst="rect">
            <a:avLst/>
          </a:prstGeom>
        </p:spPr>
        <p:txBody>
          <a:bodyPr anchor="t" rtlCol="false" tIns="0" lIns="0" bIns="0" rIns="0">
            <a:spAutoFit/>
          </a:bodyPr>
          <a:lstStyle/>
          <a:p>
            <a:pPr algn="l">
              <a:lnSpc>
                <a:spcPts val="3919"/>
              </a:lnSpc>
            </a:pPr>
            <a:r>
              <a:rPr lang="en-US" sz="2799" b="true">
                <a:solidFill>
                  <a:srgbClr val="FFFFFA"/>
                </a:solidFill>
                <a:latin typeface="Raleway Bold"/>
                <a:ea typeface="Raleway Bold"/>
                <a:cs typeface="Raleway Bold"/>
                <a:sym typeface="Raleway Bold"/>
              </a:rPr>
              <a:t>Reproducible and Scalable Design:</a:t>
            </a:r>
          </a:p>
        </p:txBody>
      </p:sp>
      <p:grpSp>
        <p:nvGrpSpPr>
          <p:cNvPr name="Group 21" id="21"/>
          <p:cNvGrpSpPr/>
          <p:nvPr/>
        </p:nvGrpSpPr>
        <p:grpSpPr>
          <a:xfrm rot="0">
            <a:off x="9165247" y="5982720"/>
            <a:ext cx="456104" cy="456104"/>
            <a:chOff x="0" y="0"/>
            <a:chExt cx="120126" cy="120126"/>
          </a:xfrm>
        </p:grpSpPr>
        <p:sp>
          <p:nvSpPr>
            <p:cNvPr name="Freeform 22" id="2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3" id="23"/>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24" id="24"/>
          <p:cNvSpPr txBox="true"/>
          <p:nvPr/>
        </p:nvSpPr>
        <p:spPr>
          <a:xfrm rot="0">
            <a:off x="9965347" y="5932073"/>
            <a:ext cx="5365015" cy="490855"/>
          </a:xfrm>
          <a:prstGeom prst="rect">
            <a:avLst/>
          </a:prstGeom>
        </p:spPr>
        <p:txBody>
          <a:bodyPr anchor="t" rtlCol="false" tIns="0" lIns="0" bIns="0" rIns="0">
            <a:spAutoFit/>
          </a:bodyPr>
          <a:lstStyle/>
          <a:p>
            <a:pPr algn="l">
              <a:lnSpc>
                <a:spcPts val="3919"/>
              </a:lnSpc>
            </a:pPr>
            <a:r>
              <a:rPr lang="en-US" sz="2799" b="true">
                <a:solidFill>
                  <a:srgbClr val="FFFFFA"/>
                </a:solidFill>
                <a:latin typeface="Raleway Bold"/>
                <a:ea typeface="Raleway Bold"/>
                <a:cs typeface="Raleway Bold"/>
                <a:sym typeface="Raleway Bold"/>
              </a:rPr>
              <a:t>Accuracy and Practical Value:</a:t>
            </a:r>
          </a:p>
        </p:txBody>
      </p:sp>
      <p:sp>
        <p:nvSpPr>
          <p:cNvPr name="TextBox 25" id="25"/>
          <p:cNvSpPr txBox="true"/>
          <p:nvPr/>
        </p:nvSpPr>
        <p:spPr>
          <a:xfrm rot="0">
            <a:off x="3021600" y="3539586"/>
            <a:ext cx="5313278" cy="1944370"/>
          </a:xfrm>
          <a:prstGeom prst="rect">
            <a:avLst/>
          </a:prstGeom>
        </p:spPr>
        <p:txBody>
          <a:bodyPr anchor="t" rtlCol="false" tIns="0" lIns="0" bIns="0" rIns="0">
            <a:spAutoFit/>
          </a:bodyPr>
          <a:lstStyle/>
          <a:p>
            <a:pPr algn="l">
              <a:lnSpc>
                <a:spcPts val="3079"/>
              </a:lnSpc>
            </a:pPr>
            <a:r>
              <a:rPr lang="en-US" sz="2199">
                <a:solidFill>
                  <a:srgbClr val="FFFFFA"/>
                </a:solidFill>
                <a:latin typeface="Raleway"/>
                <a:ea typeface="Raleway"/>
                <a:cs typeface="Raleway"/>
                <a:sym typeface="Raleway"/>
              </a:rPr>
              <a:t>Builds a system to transform raw Walmart sales data into structured, analysis-ready datasets using Python and SQL across MySQL and PostgreSQL for flexible, consistent analysis.</a:t>
            </a:r>
          </a:p>
        </p:txBody>
      </p:sp>
      <p:sp>
        <p:nvSpPr>
          <p:cNvPr name="TextBox 26" id="26"/>
          <p:cNvSpPr txBox="true"/>
          <p:nvPr/>
        </p:nvSpPr>
        <p:spPr>
          <a:xfrm rot="0">
            <a:off x="9965347" y="3539586"/>
            <a:ext cx="6371079" cy="1553845"/>
          </a:xfrm>
          <a:prstGeom prst="rect">
            <a:avLst/>
          </a:prstGeom>
        </p:spPr>
        <p:txBody>
          <a:bodyPr anchor="t" rtlCol="false" tIns="0" lIns="0" bIns="0" rIns="0">
            <a:spAutoFit/>
          </a:bodyPr>
          <a:lstStyle/>
          <a:p>
            <a:pPr algn="l">
              <a:lnSpc>
                <a:spcPts val="3079"/>
              </a:lnSpc>
            </a:pPr>
            <a:r>
              <a:rPr lang="en-US" sz="2199">
                <a:solidFill>
                  <a:srgbClr val="FFFFFA"/>
                </a:solidFill>
                <a:latin typeface="Raleway"/>
                <a:ea typeface="Raleway"/>
                <a:cs typeface="Raleway"/>
                <a:sym typeface="Raleway"/>
              </a:rPr>
              <a:t>Enables detailed insights into revenue trends, product performance, customer segmentation, and operational efficiency for informed decision-making.</a:t>
            </a:r>
          </a:p>
        </p:txBody>
      </p:sp>
      <p:sp>
        <p:nvSpPr>
          <p:cNvPr name="TextBox 27" id="27"/>
          <p:cNvSpPr txBox="true"/>
          <p:nvPr/>
        </p:nvSpPr>
        <p:spPr>
          <a:xfrm rot="0">
            <a:off x="3021600" y="7193051"/>
            <a:ext cx="5313278" cy="1944370"/>
          </a:xfrm>
          <a:prstGeom prst="rect">
            <a:avLst/>
          </a:prstGeom>
        </p:spPr>
        <p:txBody>
          <a:bodyPr anchor="t" rtlCol="false" tIns="0" lIns="0" bIns="0" rIns="0">
            <a:spAutoFit/>
          </a:bodyPr>
          <a:lstStyle/>
          <a:p>
            <a:pPr algn="l">
              <a:lnSpc>
                <a:spcPts val="3079"/>
              </a:lnSpc>
            </a:pPr>
            <a:r>
              <a:rPr lang="en-US" sz="2199">
                <a:solidFill>
                  <a:srgbClr val="FFFFFA"/>
                </a:solidFill>
                <a:latin typeface="Raleway"/>
                <a:ea typeface="Raleway"/>
                <a:cs typeface="Raleway"/>
                <a:sym typeface="Raleway"/>
              </a:rPr>
              <a:t>Features modular architecture, clear documentation, and reproducible workflows supporting future enhancements like predictive modeling and larger data handling.</a:t>
            </a:r>
          </a:p>
        </p:txBody>
      </p:sp>
      <p:sp>
        <p:nvSpPr>
          <p:cNvPr name="TextBox 28" id="28"/>
          <p:cNvSpPr txBox="true"/>
          <p:nvPr/>
        </p:nvSpPr>
        <p:spPr>
          <a:xfrm rot="0">
            <a:off x="9965845" y="6870472"/>
            <a:ext cx="6084830" cy="1553845"/>
          </a:xfrm>
          <a:prstGeom prst="rect">
            <a:avLst/>
          </a:prstGeom>
        </p:spPr>
        <p:txBody>
          <a:bodyPr anchor="t" rtlCol="false" tIns="0" lIns="0" bIns="0" rIns="0">
            <a:spAutoFit/>
          </a:bodyPr>
          <a:lstStyle/>
          <a:p>
            <a:pPr algn="l">
              <a:lnSpc>
                <a:spcPts val="3079"/>
              </a:lnSpc>
            </a:pPr>
            <a:r>
              <a:rPr lang="en-US" sz="2199">
                <a:solidFill>
                  <a:srgbClr val="FFFFFA"/>
                </a:solidFill>
                <a:latin typeface="Raleway"/>
                <a:ea typeface="Raleway"/>
                <a:cs typeface="Raleway"/>
                <a:sym typeface="Raleway"/>
              </a:rPr>
              <a:t>Ensures rigorous validation at every stage to maintain reliability while delivering actionable insights for inventory, marketing, and staffing optimization.</a:t>
            </a:r>
          </a:p>
        </p:txBody>
      </p:sp>
      <p:grpSp>
        <p:nvGrpSpPr>
          <p:cNvPr name="Group 29" id="29"/>
          <p:cNvGrpSpPr/>
          <p:nvPr/>
        </p:nvGrpSpPr>
        <p:grpSpPr>
          <a:xfrm rot="2087854">
            <a:off x="-2404070" y="2678097"/>
            <a:ext cx="4186641" cy="418664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90575" cap="sq">
              <a:gradFill>
                <a:gsLst>
                  <a:gs pos="0">
                    <a:srgbClr val="F5DFF0">
                      <a:alpha val="29500"/>
                    </a:srgbClr>
                  </a:gs>
                  <a:gs pos="100000">
                    <a:srgbClr val="C6269E">
                      <a:alpha val="100000"/>
                    </a:srgbClr>
                  </a:gs>
                </a:gsLst>
                <a:lin ang="0"/>
              </a:gradFill>
              <a:prstDash val="solid"/>
              <a:miter/>
            </a:ln>
          </p:spPr>
        </p:sp>
        <p:sp>
          <p:nvSpPr>
            <p:cNvPr name="TextBox 31" id="3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51608" y="9377205"/>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7041323" y="9313666"/>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648344" y="1577023"/>
            <a:ext cx="9808996" cy="5323695"/>
          </a:xfrm>
          <a:prstGeom prst="rect">
            <a:avLst/>
          </a:prstGeom>
        </p:spPr>
        <p:txBody>
          <a:bodyPr anchor="t" rtlCol="false" tIns="0" lIns="0" bIns="0" rIns="0">
            <a:spAutoFit/>
          </a:bodyPr>
          <a:lstStyle/>
          <a:p>
            <a:pPr algn="l">
              <a:lnSpc>
                <a:spcPts val="3278"/>
              </a:lnSpc>
            </a:pPr>
          </a:p>
          <a:p>
            <a:pPr algn="l" marL="561839" indent="-280920" lvl="1">
              <a:lnSpc>
                <a:spcPts val="3278"/>
              </a:lnSpc>
              <a:buFont typeface="Arial"/>
              <a:buChar char="•"/>
            </a:pPr>
            <a:r>
              <a:rPr lang="en-US" sz="2602">
                <a:solidFill>
                  <a:srgbClr val="FFFFFF"/>
                </a:solidFill>
                <a:latin typeface="Raleway"/>
                <a:ea typeface="Raleway"/>
                <a:cs typeface="Raleway"/>
                <a:sym typeface="Raleway"/>
              </a:rPr>
              <a:t>The pipeline begins with robust data acquisition from Kaggle, featuring automated APIs and manual fallbacks. </a:t>
            </a:r>
          </a:p>
          <a:p>
            <a:pPr algn="l" marL="561839" indent="-280920" lvl="1">
              <a:lnSpc>
                <a:spcPts val="3278"/>
              </a:lnSpc>
              <a:buFont typeface="Arial"/>
              <a:buChar char="•"/>
            </a:pPr>
            <a:r>
              <a:rPr lang="en-US" sz="2602">
                <a:solidFill>
                  <a:srgbClr val="FFFFFF"/>
                </a:solidFill>
                <a:latin typeface="Raleway"/>
                <a:ea typeface="Raleway"/>
                <a:cs typeface="Raleway"/>
                <a:sym typeface="Raleway"/>
              </a:rPr>
              <a:t>Data then flows into a multi-stage Python processing engine for cleaning, validation, and feature engineering.</a:t>
            </a:r>
          </a:p>
          <a:p>
            <a:pPr algn="l" marL="561839" indent="-280920" lvl="1">
              <a:lnSpc>
                <a:spcPts val="3278"/>
              </a:lnSpc>
              <a:buFont typeface="Arial"/>
              <a:buChar char="•"/>
            </a:pPr>
            <a:r>
              <a:rPr lang="en-US" sz="2602">
                <a:solidFill>
                  <a:srgbClr val="FFFFFF"/>
                </a:solidFill>
                <a:latin typeface="Raleway"/>
                <a:ea typeface="Raleway"/>
                <a:cs typeface="Raleway"/>
                <a:sym typeface="Raleway"/>
              </a:rPr>
              <a:t>A key innovation is the database abstraction layer, enabling simultaneous operation on both MySQL and PostgreSQL via SQLAlchemy. This ensures analytical consistency and prevents vendor lock-in. </a:t>
            </a:r>
          </a:p>
          <a:p>
            <a:pPr algn="l" marL="561839" indent="-280920" lvl="1">
              <a:lnSpc>
                <a:spcPts val="3278"/>
              </a:lnSpc>
              <a:buFont typeface="Arial"/>
              <a:buChar char="•"/>
            </a:pPr>
            <a:r>
              <a:rPr lang="en-US" sz="2602">
                <a:solidFill>
                  <a:srgbClr val="FFFFFF"/>
                </a:solidFill>
                <a:latin typeface="Raleway"/>
                <a:ea typeface="Raleway"/>
                <a:cs typeface="Raleway"/>
                <a:sym typeface="Raleway"/>
              </a:rPr>
              <a:t>The system utilizes a star-like schema for optimal query performance and houses optimized SQL modules for business intelligence across revenue, customer, and operational themes.</a:t>
            </a:r>
          </a:p>
        </p:txBody>
      </p:sp>
      <p:sp>
        <p:nvSpPr>
          <p:cNvPr name="Freeform 7" id="7"/>
          <p:cNvSpPr/>
          <p:nvPr/>
        </p:nvSpPr>
        <p:spPr>
          <a:xfrm flipH="false" flipV="false" rot="0">
            <a:off x="1113516" y="5068972"/>
            <a:ext cx="3411317" cy="3778171"/>
          </a:xfrm>
          <a:custGeom>
            <a:avLst/>
            <a:gdLst/>
            <a:ahLst/>
            <a:cxnLst/>
            <a:rect r="r" b="b" t="t" l="l"/>
            <a:pathLst>
              <a:path h="3778171" w="3411317">
                <a:moveTo>
                  <a:pt x="0" y="0"/>
                </a:moveTo>
                <a:lnTo>
                  <a:pt x="3411317" y="0"/>
                </a:lnTo>
                <a:lnTo>
                  <a:pt x="3411317" y="3778171"/>
                </a:lnTo>
                <a:lnTo>
                  <a:pt x="0" y="3778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8" id="8"/>
          <p:cNvSpPr txBox="true"/>
          <p:nvPr/>
        </p:nvSpPr>
        <p:spPr>
          <a:xfrm rot="-5400000">
            <a:off x="129306" y="8994270"/>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5</a:t>
            </a:r>
          </a:p>
        </p:txBody>
      </p:sp>
      <p:sp>
        <p:nvSpPr>
          <p:cNvPr name="TextBox 9" id="9"/>
          <p:cNvSpPr txBox="true"/>
          <p:nvPr/>
        </p:nvSpPr>
        <p:spPr>
          <a:xfrm rot="0">
            <a:off x="790168" y="477468"/>
            <a:ext cx="17188894"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System Architecture and Design </a:t>
            </a:r>
          </a:p>
        </p:txBody>
      </p:sp>
      <p:sp>
        <p:nvSpPr>
          <p:cNvPr name="TextBox 10" id="10"/>
          <p:cNvSpPr txBox="true"/>
          <p:nvPr/>
        </p:nvSpPr>
        <p:spPr>
          <a:xfrm rot="0">
            <a:off x="918748" y="1814837"/>
            <a:ext cx="6842248" cy="2866263"/>
          </a:xfrm>
          <a:prstGeom prst="rect">
            <a:avLst/>
          </a:prstGeom>
        </p:spPr>
        <p:txBody>
          <a:bodyPr anchor="t" rtlCol="false" tIns="0" lIns="0" bIns="0" rIns="0">
            <a:spAutoFit/>
          </a:bodyPr>
          <a:lstStyle/>
          <a:p>
            <a:pPr algn="l">
              <a:lnSpc>
                <a:spcPts val="3275"/>
              </a:lnSpc>
            </a:pPr>
            <a:r>
              <a:rPr lang="en-US" sz="2599">
                <a:solidFill>
                  <a:srgbClr val="FFFFFF"/>
                </a:solidFill>
                <a:latin typeface="Raleway"/>
                <a:ea typeface="Raleway"/>
                <a:cs typeface="Raleway"/>
                <a:sym typeface="Raleway"/>
              </a:rPr>
              <a:t>This project employs a layered architecture with five distinct tiers: </a:t>
            </a:r>
          </a:p>
          <a:p>
            <a:pPr algn="l" marL="561339" indent="-280669" lvl="1">
              <a:lnSpc>
                <a:spcPts val="3275"/>
              </a:lnSpc>
              <a:buAutoNum type="arabicPeriod" startAt="1"/>
            </a:pPr>
            <a:r>
              <a:rPr lang="en-US" sz="2599">
                <a:solidFill>
                  <a:srgbClr val="FFFFFF"/>
                </a:solidFill>
                <a:latin typeface="Raleway"/>
                <a:ea typeface="Raleway"/>
                <a:cs typeface="Raleway"/>
                <a:sym typeface="Raleway"/>
              </a:rPr>
              <a:t>D</a:t>
            </a:r>
            <a:r>
              <a:rPr lang="en-US" sz="2599">
                <a:solidFill>
                  <a:srgbClr val="FFFFFF"/>
                </a:solidFill>
                <a:latin typeface="Raleway"/>
                <a:ea typeface="Raleway"/>
                <a:cs typeface="Raleway"/>
                <a:sym typeface="Raleway"/>
              </a:rPr>
              <a:t>ata acquisition</a:t>
            </a:r>
          </a:p>
          <a:p>
            <a:pPr algn="l" marL="561339" indent="-280669" lvl="1">
              <a:lnSpc>
                <a:spcPts val="3275"/>
              </a:lnSpc>
              <a:buAutoNum type="arabicPeriod" startAt="1"/>
            </a:pPr>
            <a:r>
              <a:rPr lang="en-US" sz="2599">
                <a:solidFill>
                  <a:srgbClr val="FFFFFF"/>
                </a:solidFill>
                <a:latin typeface="Raleway"/>
                <a:ea typeface="Raleway"/>
                <a:cs typeface="Raleway"/>
                <a:sym typeface="Raleway"/>
              </a:rPr>
              <a:t>Processing</a:t>
            </a:r>
          </a:p>
          <a:p>
            <a:pPr algn="l" marL="561339" indent="-280669" lvl="1">
              <a:lnSpc>
                <a:spcPts val="3275"/>
              </a:lnSpc>
              <a:buAutoNum type="arabicPeriod" startAt="1"/>
            </a:pPr>
            <a:r>
              <a:rPr lang="en-US" sz="2599">
                <a:solidFill>
                  <a:srgbClr val="FFFFFF"/>
                </a:solidFill>
                <a:latin typeface="Raleway"/>
                <a:ea typeface="Raleway"/>
                <a:cs typeface="Raleway"/>
                <a:sym typeface="Raleway"/>
              </a:rPr>
              <a:t>Storage </a:t>
            </a:r>
          </a:p>
          <a:p>
            <a:pPr algn="l" marL="561339" indent="-280669" lvl="1">
              <a:lnSpc>
                <a:spcPts val="3275"/>
              </a:lnSpc>
              <a:buAutoNum type="arabicPeriod" startAt="1"/>
            </a:pPr>
            <a:r>
              <a:rPr lang="en-US" sz="2599">
                <a:solidFill>
                  <a:srgbClr val="FFFFFF"/>
                </a:solidFill>
                <a:latin typeface="Raleway"/>
                <a:ea typeface="Raleway"/>
                <a:cs typeface="Raleway"/>
                <a:sym typeface="Raleway"/>
              </a:rPr>
              <a:t>Analytical computation</a:t>
            </a:r>
          </a:p>
          <a:p>
            <a:pPr algn="l" marL="561339" indent="-280669" lvl="1">
              <a:lnSpc>
                <a:spcPts val="3275"/>
              </a:lnSpc>
              <a:buAutoNum type="arabicPeriod" startAt="1"/>
            </a:pPr>
            <a:r>
              <a:rPr lang="en-US" sz="2599">
                <a:solidFill>
                  <a:srgbClr val="FFFFFF"/>
                </a:solidFill>
                <a:latin typeface="Raleway"/>
                <a:ea typeface="Raleway"/>
                <a:cs typeface="Raleway"/>
                <a:sym typeface="Raleway"/>
              </a:rPr>
              <a:t>Presentation. </a:t>
            </a:r>
          </a:p>
        </p:txBody>
      </p:sp>
      <p:sp>
        <p:nvSpPr>
          <p:cNvPr name="TextBox 11" id="11"/>
          <p:cNvSpPr txBox="true"/>
          <p:nvPr/>
        </p:nvSpPr>
        <p:spPr>
          <a:xfrm rot="0">
            <a:off x="4848182" y="7209605"/>
            <a:ext cx="12803424" cy="1637538"/>
          </a:xfrm>
          <a:prstGeom prst="rect">
            <a:avLst/>
          </a:prstGeom>
        </p:spPr>
        <p:txBody>
          <a:bodyPr anchor="t" rtlCol="false" tIns="0" lIns="0" bIns="0" rIns="0">
            <a:spAutoFit/>
          </a:bodyPr>
          <a:lstStyle/>
          <a:p>
            <a:pPr algn="l">
              <a:lnSpc>
                <a:spcPts val="3276"/>
              </a:lnSpc>
            </a:pPr>
            <a:r>
              <a:rPr lang="en-US" sz="2600">
                <a:solidFill>
                  <a:srgbClr val="FFFFFF"/>
                </a:solidFill>
                <a:latin typeface="Raleway"/>
                <a:ea typeface="Raleway"/>
                <a:cs typeface="Raleway"/>
                <a:sym typeface="Raleway"/>
              </a:rPr>
              <a:t>Configuration is externally managed for flexibility, while comprehensive validation and logging ensure reliability. The design is inherently extensible, with interfaces prepared for machine learning, real-time processing, and additional data source integration, ensuring the architecture can evolve with future business needs.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864333" y="0"/>
            <a:ext cx="5423667" cy="10623479"/>
            <a:chOff x="0" y="0"/>
            <a:chExt cx="7231556" cy="14164639"/>
          </a:xfrm>
        </p:grpSpPr>
        <p:sp>
          <p:nvSpPr>
            <p:cNvPr name="Freeform 3" id="3"/>
            <p:cNvSpPr/>
            <p:nvPr/>
          </p:nvSpPr>
          <p:spPr>
            <a:xfrm flipH="false" flipV="false" rot="0">
              <a:off x="418819" y="7362401"/>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7534168" y="0"/>
            <a:ext cx="5423667" cy="5372134"/>
            <a:chOff x="0" y="0"/>
            <a:chExt cx="7231556" cy="7162845"/>
          </a:xfrm>
        </p:grpSpPr>
        <p:sp>
          <p:nvSpPr>
            <p:cNvPr name="Freeform 7" id="7"/>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Freeform 10" id="10"/>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TextBox 11" id="11"/>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2" id="12"/>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297705" y="2304393"/>
            <a:ext cx="12742976" cy="7350737"/>
          </a:xfrm>
          <a:custGeom>
            <a:avLst/>
            <a:gdLst/>
            <a:ahLst/>
            <a:cxnLst/>
            <a:rect r="r" b="b" t="t" l="l"/>
            <a:pathLst>
              <a:path h="7350737" w="12742976">
                <a:moveTo>
                  <a:pt x="0" y="0"/>
                </a:moveTo>
                <a:lnTo>
                  <a:pt x="12742976" y="0"/>
                </a:lnTo>
                <a:lnTo>
                  <a:pt x="12742976" y="7350737"/>
                </a:lnTo>
                <a:lnTo>
                  <a:pt x="0" y="7350737"/>
                </a:lnTo>
                <a:lnTo>
                  <a:pt x="0" y="0"/>
                </a:lnTo>
                <a:close/>
              </a:path>
            </a:pathLst>
          </a:custGeom>
          <a:blipFill>
            <a:blip r:embed="rId7"/>
            <a:stretch>
              <a:fillRect l="0" t="0" r="-42349" b="-22460"/>
            </a:stretch>
          </a:blipFill>
        </p:spPr>
      </p:sp>
      <p:sp>
        <p:nvSpPr>
          <p:cNvPr name="Freeform 14" id="14"/>
          <p:cNvSpPr/>
          <p:nvPr/>
        </p:nvSpPr>
        <p:spPr>
          <a:xfrm flipH="false" flipV="false" rot="0">
            <a:off x="15190505" y="-1304906"/>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8">
              <a:alphaModFix amt="67000"/>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535051" y="484951"/>
            <a:ext cx="10687438" cy="1028211"/>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Implementation</a:t>
            </a:r>
          </a:p>
        </p:txBody>
      </p:sp>
      <p:sp>
        <p:nvSpPr>
          <p:cNvPr name="TextBox 16" id="16"/>
          <p:cNvSpPr txBox="true"/>
          <p:nvPr/>
        </p:nvSpPr>
        <p:spPr>
          <a:xfrm rot="0">
            <a:off x="535051" y="1682980"/>
            <a:ext cx="14622763" cy="367157"/>
          </a:xfrm>
          <a:prstGeom prst="rect">
            <a:avLst/>
          </a:prstGeom>
        </p:spPr>
        <p:txBody>
          <a:bodyPr anchor="t" rtlCol="false" tIns="0" lIns="0" bIns="0" rIns="0">
            <a:spAutoFit/>
          </a:bodyPr>
          <a:lstStyle/>
          <a:p>
            <a:pPr algn="l" marL="561339" indent="-280669" lvl="1">
              <a:lnSpc>
                <a:spcPts val="2703"/>
              </a:lnSpc>
              <a:spcBef>
                <a:spcPct val="0"/>
              </a:spcBef>
              <a:buAutoNum type="arabicPeriod" startAt="1"/>
            </a:pPr>
            <a:r>
              <a:rPr lang="en-US" sz="2599">
                <a:solidFill>
                  <a:srgbClr val="FFFFFF"/>
                </a:solidFill>
                <a:latin typeface="Raleway"/>
                <a:ea typeface="Raleway"/>
                <a:cs typeface="Raleway"/>
                <a:sym typeface="Raleway"/>
              </a:rPr>
              <a:t> </a:t>
            </a:r>
            <a:r>
              <a:rPr lang="en-US" sz="2599">
                <a:solidFill>
                  <a:srgbClr val="FFFFFF"/>
                </a:solidFill>
                <a:latin typeface="Raleway"/>
                <a:ea typeface="Raleway"/>
                <a:cs typeface="Raleway"/>
                <a:sym typeface="Raleway"/>
              </a:rPr>
              <a:t>Find different payment method and number of transactions, number of qty sold</a:t>
            </a:r>
          </a:p>
        </p:txBody>
      </p:sp>
      <p:sp>
        <p:nvSpPr>
          <p:cNvPr name="TextBox 17" id="17"/>
          <p:cNvSpPr txBox="true"/>
          <p:nvPr/>
        </p:nvSpPr>
        <p:spPr>
          <a:xfrm rot="-5400000">
            <a:off x="129306" y="8994270"/>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91061" y="1526925"/>
            <a:ext cx="9014596" cy="6182565"/>
          </a:xfrm>
          <a:custGeom>
            <a:avLst/>
            <a:gdLst/>
            <a:ahLst/>
            <a:cxnLst/>
            <a:rect r="r" b="b" t="t" l="l"/>
            <a:pathLst>
              <a:path h="6182565" w="9014596">
                <a:moveTo>
                  <a:pt x="0" y="0"/>
                </a:moveTo>
                <a:lnTo>
                  <a:pt x="9014596" y="0"/>
                </a:lnTo>
                <a:lnTo>
                  <a:pt x="9014596" y="6182565"/>
                </a:lnTo>
                <a:lnTo>
                  <a:pt x="0" y="6182565"/>
                </a:lnTo>
                <a:lnTo>
                  <a:pt x="0" y="0"/>
                </a:lnTo>
                <a:close/>
              </a:path>
            </a:pathLst>
          </a:custGeom>
          <a:blipFill>
            <a:blip r:embed="rId5"/>
            <a:stretch>
              <a:fillRect l="0" t="0" r="-38904" b="0"/>
            </a:stretch>
          </a:blipFill>
        </p:spPr>
      </p:sp>
      <p:sp>
        <p:nvSpPr>
          <p:cNvPr name="Freeform 7" id="7"/>
          <p:cNvSpPr/>
          <p:nvPr/>
        </p:nvSpPr>
        <p:spPr>
          <a:xfrm flipH="false" flipV="false" rot="0">
            <a:off x="9874165" y="2198382"/>
            <a:ext cx="7896335" cy="6309108"/>
          </a:xfrm>
          <a:custGeom>
            <a:avLst/>
            <a:gdLst/>
            <a:ahLst/>
            <a:cxnLst/>
            <a:rect r="r" b="b" t="t" l="l"/>
            <a:pathLst>
              <a:path h="6309108" w="7896335">
                <a:moveTo>
                  <a:pt x="0" y="0"/>
                </a:moveTo>
                <a:lnTo>
                  <a:pt x="7896336" y="0"/>
                </a:lnTo>
                <a:lnTo>
                  <a:pt x="7896336" y="6309108"/>
                </a:lnTo>
                <a:lnTo>
                  <a:pt x="0" y="6309108"/>
                </a:lnTo>
                <a:lnTo>
                  <a:pt x="0" y="0"/>
                </a:lnTo>
                <a:close/>
              </a:path>
            </a:pathLst>
          </a:custGeom>
          <a:blipFill>
            <a:blip r:embed="rId6"/>
            <a:stretch>
              <a:fillRect l="0" t="0" r="-63476" b="0"/>
            </a:stretch>
          </a:blipFill>
        </p:spPr>
      </p:sp>
      <p:sp>
        <p:nvSpPr>
          <p:cNvPr name="Freeform 8" id="8"/>
          <p:cNvSpPr/>
          <p:nvPr/>
        </p:nvSpPr>
        <p:spPr>
          <a:xfrm flipH="false" flipV="false" rot="0">
            <a:off x="1209494" y="8042865"/>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7">
              <a:alphaModFix amt="32999"/>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248217" y="8412022"/>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7">
              <a:alphaModFix amt="32999"/>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311399" y="8838639"/>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326071" y="9341219"/>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7">
              <a:alphaModFix amt="15000"/>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7</a:t>
            </a:r>
          </a:p>
        </p:txBody>
      </p:sp>
      <p:sp>
        <p:nvSpPr>
          <p:cNvPr name="TextBox 13" id="13"/>
          <p:cNvSpPr txBox="true"/>
          <p:nvPr/>
        </p:nvSpPr>
        <p:spPr>
          <a:xfrm rot="0">
            <a:off x="491061" y="544230"/>
            <a:ext cx="8509799" cy="648843"/>
          </a:xfrm>
          <a:prstGeom prst="rect">
            <a:avLst/>
          </a:prstGeom>
        </p:spPr>
        <p:txBody>
          <a:bodyPr anchor="t" rtlCol="false" tIns="0" lIns="0" bIns="0" rIns="0">
            <a:spAutoFit/>
          </a:bodyPr>
          <a:lstStyle/>
          <a:p>
            <a:pPr algn="l">
              <a:lnSpc>
                <a:spcPts val="2496"/>
              </a:lnSpc>
              <a:spcBef>
                <a:spcPct val="0"/>
              </a:spcBef>
            </a:pPr>
            <a:r>
              <a:rPr lang="en-US" sz="2400">
                <a:solidFill>
                  <a:srgbClr val="FFFFFF"/>
                </a:solidFill>
                <a:latin typeface="Raleway"/>
                <a:ea typeface="Raleway"/>
                <a:cs typeface="Raleway"/>
                <a:sym typeface="Raleway"/>
              </a:rPr>
              <a:t>2. </a:t>
            </a:r>
            <a:r>
              <a:rPr lang="en-US" sz="2400">
                <a:solidFill>
                  <a:srgbClr val="FFFFFF"/>
                </a:solidFill>
                <a:latin typeface="Raleway"/>
                <a:ea typeface="Raleway"/>
                <a:cs typeface="Raleway"/>
                <a:sym typeface="Raleway"/>
              </a:rPr>
              <a:t>Identify the highest-rated category in each branch,</a:t>
            </a:r>
          </a:p>
          <a:p>
            <a:pPr algn="l">
              <a:lnSpc>
                <a:spcPts val="2496"/>
              </a:lnSpc>
              <a:spcBef>
                <a:spcPct val="0"/>
              </a:spcBef>
            </a:pPr>
            <a:r>
              <a:rPr lang="en-US" sz="2400">
                <a:solidFill>
                  <a:srgbClr val="FFFFFF"/>
                </a:solidFill>
                <a:latin typeface="Raleway"/>
                <a:ea typeface="Raleway"/>
                <a:cs typeface="Raleway"/>
                <a:sym typeface="Raleway"/>
              </a:rPr>
              <a:t>    displaying the branch, category and AVG RATING</a:t>
            </a:r>
          </a:p>
        </p:txBody>
      </p:sp>
      <p:sp>
        <p:nvSpPr>
          <p:cNvPr name="TextBox 14" id="14"/>
          <p:cNvSpPr txBox="true"/>
          <p:nvPr/>
        </p:nvSpPr>
        <p:spPr>
          <a:xfrm rot="0">
            <a:off x="9874165" y="1057275"/>
            <a:ext cx="7896335" cy="648843"/>
          </a:xfrm>
          <a:prstGeom prst="rect">
            <a:avLst/>
          </a:prstGeom>
        </p:spPr>
        <p:txBody>
          <a:bodyPr anchor="t" rtlCol="false" tIns="0" lIns="0" bIns="0" rIns="0">
            <a:spAutoFit/>
          </a:bodyPr>
          <a:lstStyle/>
          <a:p>
            <a:pPr algn="l">
              <a:lnSpc>
                <a:spcPts val="2496"/>
              </a:lnSpc>
              <a:spcBef>
                <a:spcPct val="0"/>
              </a:spcBef>
            </a:pPr>
            <a:r>
              <a:rPr lang="en-US" sz="2400">
                <a:solidFill>
                  <a:srgbClr val="FFFFFF"/>
                </a:solidFill>
                <a:latin typeface="Raleway"/>
                <a:ea typeface="Raleway"/>
                <a:cs typeface="Raleway"/>
                <a:sym typeface="Raleway"/>
              </a:rPr>
              <a:t>3. </a:t>
            </a:r>
            <a:r>
              <a:rPr lang="en-US" sz="2400">
                <a:solidFill>
                  <a:srgbClr val="FFFFFF"/>
                </a:solidFill>
                <a:latin typeface="Raleway"/>
                <a:ea typeface="Raleway"/>
                <a:cs typeface="Raleway"/>
                <a:sym typeface="Raleway"/>
              </a:rPr>
              <a:t>Identify the busiest day for each branch based on the</a:t>
            </a:r>
          </a:p>
          <a:p>
            <a:pPr algn="l">
              <a:lnSpc>
                <a:spcPts val="2496"/>
              </a:lnSpc>
              <a:spcBef>
                <a:spcPct val="0"/>
              </a:spcBef>
            </a:pPr>
            <a:r>
              <a:rPr lang="en-US" sz="2400">
                <a:solidFill>
                  <a:srgbClr val="FFFFFF"/>
                </a:solidFill>
                <a:latin typeface="Raleway"/>
                <a:ea typeface="Raleway"/>
                <a:cs typeface="Raleway"/>
                <a:sym typeface="Raleway"/>
              </a:rPr>
              <a:t>    number of transactions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3988122">
            <a:off x="2059225" y="8756384"/>
            <a:ext cx="4581255" cy="4114800"/>
          </a:xfrm>
          <a:custGeom>
            <a:avLst/>
            <a:gdLst/>
            <a:ahLst/>
            <a:cxnLst/>
            <a:rect r="r" b="b" t="t" l="l"/>
            <a:pathLst>
              <a:path h="4114800" w="4581255">
                <a:moveTo>
                  <a:pt x="0" y="4114800"/>
                </a:moveTo>
                <a:lnTo>
                  <a:pt x="4581255" y="4114800"/>
                </a:lnTo>
                <a:lnTo>
                  <a:pt x="4581255" y="0"/>
                </a:lnTo>
                <a:lnTo>
                  <a:pt x="0" y="0"/>
                </a:lnTo>
                <a:lnTo>
                  <a:pt x="0" y="411480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2772" y="1634708"/>
            <a:ext cx="9434859" cy="6007023"/>
          </a:xfrm>
          <a:custGeom>
            <a:avLst/>
            <a:gdLst/>
            <a:ahLst/>
            <a:cxnLst/>
            <a:rect r="r" b="b" t="t" l="l"/>
            <a:pathLst>
              <a:path h="6007023" w="9434859">
                <a:moveTo>
                  <a:pt x="0" y="0"/>
                </a:moveTo>
                <a:lnTo>
                  <a:pt x="9434859" y="0"/>
                </a:lnTo>
                <a:lnTo>
                  <a:pt x="9434859" y="6007022"/>
                </a:lnTo>
                <a:lnTo>
                  <a:pt x="0" y="6007022"/>
                </a:lnTo>
                <a:lnTo>
                  <a:pt x="0" y="0"/>
                </a:lnTo>
                <a:close/>
              </a:path>
            </a:pathLst>
          </a:custGeom>
          <a:blipFill>
            <a:blip r:embed="rId7"/>
            <a:stretch>
              <a:fillRect l="0" t="0" r="-30687" b="-1091"/>
            </a:stretch>
          </a:blipFill>
        </p:spPr>
      </p:sp>
      <p:sp>
        <p:nvSpPr>
          <p:cNvPr name="Freeform 8" id="8"/>
          <p:cNvSpPr/>
          <p:nvPr/>
        </p:nvSpPr>
        <p:spPr>
          <a:xfrm flipH="false" flipV="false" rot="0">
            <a:off x="9989839" y="2585935"/>
            <a:ext cx="7546584" cy="6023195"/>
          </a:xfrm>
          <a:custGeom>
            <a:avLst/>
            <a:gdLst/>
            <a:ahLst/>
            <a:cxnLst/>
            <a:rect r="r" b="b" t="t" l="l"/>
            <a:pathLst>
              <a:path h="6023195" w="7546584">
                <a:moveTo>
                  <a:pt x="0" y="0"/>
                </a:moveTo>
                <a:lnTo>
                  <a:pt x="7546584" y="0"/>
                </a:lnTo>
                <a:lnTo>
                  <a:pt x="7546584" y="6023195"/>
                </a:lnTo>
                <a:lnTo>
                  <a:pt x="0" y="6023195"/>
                </a:lnTo>
                <a:lnTo>
                  <a:pt x="0" y="0"/>
                </a:lnTo>
                <a:close/>
              </a:path>
            </a:pathLst>
          </a:custGeom>
          <a:blipFill>
            <a:blip r:embed="rId8"/>
            <a:stretch>
              <a:fillRect l="0" t="0" r="-61239" b="0"/>
            </a:stretch>
          </a:blipFill>
        </p:spPr>
      </p:sp>
      <p:sp>
        <p:nvSpPr>
          <p:cNvPr name="TextBox 9" id="9"/>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8</a:t>
            </a:r>
          </a:p>
        </p:txBody>
      </p:sp>
      <p:sp>
        <p:nvSpPr>
          <p:cNvPr name="TextBox 10" id="10"/>
          <p:cNvSpPr txBox="true"/>
          <p:nvPr/>
        </p:nvSpPr>
        <p:spPr>
          <a:xfrm rot="0">
            <a:off x="172772" y="579108"/>
            <a:ext cx="8354161" cy="648843"/>
          </a:xfrm>
          <a:prstGeom prst="rect">
            <a:avLst/>
          </a:prstGeom>
        </p:spPr>
        <p:txBody>
          <a:bodyPr anchor="t" rtlCol="false" tIns="0" lIns="0" bIns="0" rIns="0">
            <a:spAutoFit/>
          </a:bodyPr>
          <a:lstStyle/>
          <a:p>
            <a:pPr algn="just">
              <a:lnSpc>
                <a:spcPts val="2496"/>
              </a:lnSpc>
              <a:spcBef>
                <a:spcPct val="0"/>
              </a:spcBef>
            </a:pPr>
            <a:r>
              <a:rPr lang="en-US" sz="2400">
                <a:solidFill>
                  <a:srgbClr val="FFFFFF"/>
                </a:solidFill>
                <a:latin typeface="Raleway"/>
                <a:ea typeface="Raleway"/>
                <a:cs typeface="Raleway"/>
                <a:sym typeface="Raleway"/>
              </a:rPr>
              <a:t>4. </a:t>
            </a:r>
            <a:r>
              <a:rPr lang="en-US" sz="2400">
                <a:solidFill>
                  <a:srgbClr val="FFFFFF"/>
                </a:solidFill>
                <a:latin typeface="Raleway"/>
                <a:ea typeface="Raleway"/>
                <a:cs typeface="Raleway"/>
                <a:sym typeface="Raleway"/>
              </a:rPr>
              <a:t>Calculate the total quantity of items sold per payment</a:t>
            </a:r>
          </a:p>
          <a:p>
            <a:pPr algn="just">
              <a:lnSpc>
                <a:spcPts val="2496"/>
              </a:lnSpc>
              <a:spcBef>
                <a:spcPct val="0"/>
              </a:spcBef>
            </a:pPr>
            <a:r>
              <a:rPr lang="en-US" sz="2400">
                <a:solidFill>
                  <a:srgbClr val="FFFFFF"/>
                </a:solidFill>
                <a:latin typeface="Raleway"/>
                <a:ea typeface="Raleway"/>
                <a:cs typeface="Raleway"/>
                <a:sym typeface="Raleway"/>
              </a:rPr>
              <a:t>    method. List payment_method and total_quantity.</a:t>
            </a:r>
          </a:p>
        </p:txBody>
      </p:sp>
      <p:sp>
        <p:nvSpPr>
          <p:cNvPr name="TextBox 11" id="11"/>
          <p:cNvSpPr txBox="true"/>
          <p:nvPr/>
        </p:nvSpPr>
        <p:spPr>
          <a:xfrm rot="0">
            <a:off x="9989839" y="917817"/>
            <a:ext cx="8146063" cy="1277493"/>
          </a:xfrm>
          <a:prstGeom prst="rect">
            <a:avLst/>
          </a:prstGeom>
        </p:spPr>
        <p:txBody>
          <a:bodyPr anchor="t" rtlCol="false" tIns="0" lIns="0" bIns="0" rIns="0">
            <a:spAutoFit/>
          </a:bodyPr>
          <a:lstStyle/>
          <a:p>
            <a:pPr algn="l">
              <a:lnSpc>
                <a:spcPts val="2496"/>
              </a:lnSpc>
              <a:spcBef>
                <a:spcPct val="0"/>
              </a:spcBef>
            </a:pPr>
            <a:r>
              <a:rPr lang="en-US" sz="2400">
                <a:solidFill>
                  <a:srgbClr val="FFFFFF"/>
                </a:solidFill>
                <a:latin typeface="Raleway"/>
                <a:ea typeface="Raleway"/>
                <a:cs typeface="Raleway"/>
                <a:sym typeface="Raleway"/>
              </a:rPr>
              <a:t>5. </a:t>
            </a:r>
            <a:r>
              <a:rPr lang="en-US" sz="2400">
                <a:solidFill>
                  <a:srgbClr val="FFFFFF"/>
                </a:solidFill>
                <a:latin typeface="Raleway"/>
                <a:ea typeface="Raleway"/>
                <a:cs typeface="Raleway"/>
                <a:sym typeface="Raleway"/>
              </a:rPr>
              <a:t>Determine the average, minimum, and maximum rating</a:t>
            </a:r>
          </a:p>
          <a:p>
            <a:pPr algn="l">
              <a:lnSpc>
                <a:spcPts val="2496"/>
              </a:lnSpc>
              <a:spcBef>
                <a:spcPct val="0"/>
              </a:spcBef>
            </a:pPr>
            <a:r>
              <a:rPr lang="en-US" sz="2400">
                <a:solidFill>
                  <a:srgbClr val="FFFFFF"/>
                </a:solidFill>
                <a:latin typeface="Raleway"/>
                <a:ea typeface="Raleway"/>
                <a:cs typeface="Raleway"/>
                <a:sym typeface="Raleway"/>
              </a:rPr>
              <a:t>    of category for each city.</a:t>
            </a:r>
          </a:p>
          <a:p>
            <a:pPr algn="l">
              <a:lnSpc>
                <a:spcPts val="2496"/>
              </a:lnSpc>
              <a:spcBef>
                <a:spcPct val="0"/>
              </a:spcBef>
            </a:pPr>
            <a:r>
              <a:rPr lang="en-US" sz="2400">
                <a:solidFill>
                  <a:srgbClr val="FFFFFF"/>
                </a:solidFill>
                <a:latin typeface="Raleway"/>
                <a:ea typeface="Raleway"/>
                <a:cs typeface="Raleway"/>
                <a:sym typeface="Raleway"/>
              </a:rPr>
              <a:t>    List the city, average_rating, min_rating, and</a:t>
            </a:r>
          </a:p>
          <a:p>
            <a:pPr algn="l">
              <a:lnSpc>
                <a:spcPts val="2496"/>
              </a:lnSpc>
              <a:spcBef>
                <a:spcPct val="0"/>
              </a:spcBef>
            </a:pPr>
            <a:r>
              <a:rPr lang="en-US" sz="2400">
                <a:solidFill>
                  <a:srgbClr val="FFFFFF"/>
                </a:solidFill>
                <a:latin typeface="Raleway"/>
                <a:ea typeface="Raleway"/>
                <a:cs typeface="Raleway"/>
                <a:sym typeface="Raleway"/>
              </a:rPr>
              <a:t>    max_rating.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864333" y="0"/>
            <a:ext cx="5423667" cy="10623479"/>
            <a:chOff x="0" y="0"/>
            <a:chExt cx="7231556" cy="14164639"/>
          </a:xfrm>
        </p:grpSpPr>
        <p:sp>
          <p:nvSpPr>
            <p:cNvPr name="Freeform 3" id="3"/>
            <p:cNvSpPr/>
            <p:nvPr/>
          </p:nvSpPr>
          <p:spPr>
            <a:xfrm flipH="false" flipV="false" rot="0">
              <a:off x="418819" y="7362401"/>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7534168" y="0"/>
            <a:ext cx="5423667" cy="5372134"/>
            <a:chOff x="0" y="0"/>
            <a:chExt cx="7231556" cy="7162845"/>
          </a:xfrm>
        </p:grpSpPr>
        <p:sp>
          <p:nvSpPr>
            <p:cNvPr name="Freeform 7" id="7"/>
            <p:cNvSpPr/>
            <p:nvPr/>
          </p:nvSpPr>
          <p:spPr>
            <a:xfrm flipH="false" flipV="false" rot="0">
              <a:off x="418819" y="360607"/>
              <a:ext cx="6812738" cy="6802238"/>
            </a:xfrm>
            <a:custGeom>
              <a:avLst/>
              <a:gdLst/>
              <a:ahLst/>
              <a:cxnLst/>
              <a:rect r="r" b="b" t="t" l="l"/>
              <a:pathLst>
                <a:path h="6802238" w="6812738">
                  <a:moveTo>
                    <a:pt x="0" y="0"/>
                  </a:moveTo>
                  <a:lnTo>
                    <a:pt x="6812737" y="0"/>
                  </a:lnTo>
                  <a:lnTo>
                    <a:pt x="6812737"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0"/>
              <a:ext cx="6812738" cy="6802238"/>
            </a:xfrm>
            <a:custGeom>
              <a:avLst/>
              <a:gdLst/>
              <a:ahLst/>
              <a:cxnLst/>
              <a:rect r="r" b="b" t="t" l="l"/>
              <a:pathLst>
                <a:path h="6802238" w="6812738">
                  <a:moveTo>
                    <a:pt x="0" y="0"/>
                  </a:moveTo>
                  <a:lnTo>
                    <a:pt x="6812738" y="0"/>
                  </a:lnTo>
                  <a:lnTo>
                    <a:pt x="6812738" y="6802238"/>
                  </a:lnTo>
                  <a:lnTo>
                    <a:pt x="0" y="6802238"/>
                  </a:lnTo>
                  <a:lnTo>
                    <a:pt x="0" y="0"/>
                  </a:lnTo>
                  <a:close/>
                </a:path>
              </a:pathLst>
            </a:custGeom>
            <a:blipFill>
              <a:blip r:embed="rId2">
                <a:alphaModFix amt="11039"/>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4339461" y="-427423"/>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4">
              <a:alphaModFix amt="68000"/>
            </a:blip>
            <a:stretch>
              <a:fillRect l="0" t="0" r="0" b="0"/>
            </a:stretch>
          </a:blipFill>
        </p:spPr>
      </p:sp>
      <p:sp>
        <p:nvSpPr>
          <p:cNvPr name="Freeform 10" id="10"/>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Freeform 11" id="11"/>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4"/>
            <a:stretch>
              <a:fillRect l="0" t="0" r="0" b="0"/>
            </a:stretch>
          </a:blipFill>
        </p:spPr>
      </p:sp>
      <p:sp>
        <p:nvSpPr>
          <p:cNvPr name="TextBox 12" id="12"/>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3" id="13"/>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81111" y="2025861"/>
            <a:ext cx="12846404" cy="6846414"/>
          </a:xfrm>
          <a:custGeom>
            <a:avLst/>
            <a:gdLst/>
            <a:ahLst/>
            <a:cxnLst/>
            <a:rect r="r" b="b" t="t" l="l"/>
            <a:pathLst>
              <a:path h="6846414" w="12846404">
                <a:moveTo>
                  <a:pt x="0" y="0"/>
                </a:moveTo>
                <a:lnTo>
                  <a:pt x="12846404" y="0"/>
                </a:lnTo>
                <a:lnTo>
                  <a:pt x="12846404" y="6846414"/>
                </a:lnTo>
                <a:lnTo>
                  <a:pt x="0" y="6846414"/>
                </a:lnTo>
                <a:lnTo>
                  <a:pt x="0" y="0"/>
                </a:lnTo>
                <a:close/>
              </a:path>
            </a:pathLst>
          </a:custGeom>
          <a:blipFill>
            <a:blip r:embed="rId7"/>
            <a:stretch>
              <a:fillRect l="0" t="0" r="-9954" b="-2384"/>
            </a:stretch>
          </a:blipFill>
        </p:spPr>
      </p:sp>
      <p:sp>
        <p:nvSpPr>
          <p:cNvPr name="Freeform 15" id="15"/>
          <p:cNvSpPr/>
          <p:nvPr/>
        </p:nvSpPr>
        <p:spPr>
          <a:xfrm flipH="false" flipV="false" rot="-5400000">
            <a:off x="14626565" y="3086100"/>
            <a:ext cx="4744528" cy="4114800"/>
          </a:xfrm>
          <a:custGeom>
            <a:avLst/>
            <a:gdLst/>
            <a:ahLst/>
            <a:cxnLst/>
            <a:rect r="r" b="b" t="t" l="l"/>
            <a:pathLst>
              <a:path h="4114800" w="4744528">
                <a:moveTo>
                  <a:pt x="0" y="0"/>
                </a:moveTo>
                <a:lnTo>
                  <a:pt x="4744529" y="0"/>
                </a:lnTo>
                <a:lnTo>
                  <a:pt x="474452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680282" y="561403"/>
            <a:ext cx="12106804" cy="1114171"/>
          </a:xfrm>
          <a:prstGeom prst="rect">
            <a:avLst/>
          </a:prstGeom>
        </p:spPr>
        <p:txBody>
          <a:bodyPr anchor="t" rtlCol="false" tIns="0" lIns="0" bIns="0" rIns="0">
            <a:spAutoFit/>
          </a:bodyPr>
          <a:lstStyle/>
          <a:p>
            <a:pPr algn="l">
              <a:lnSpc>
                <a:spcPts val="2911"/>
              </a:lnSpc>
              <a:spcBef>
                <a:spcPct val="0"/>
              </a:spcBef>
            </a:pPr>
            <a:r>
              <a:rPr lang="en-US" sz="2799">
                <a:solidFill>
                  <a:srgbClr val="FFFFFF"/>
                </a:solidFill>
                <a:latin typeface="Raleway"/>
                <a:ea typeface="Raleway"/>
                <a:cs typeface="Raleway"/>
                <a:sym typeface="Raleway"/>
              </a:rPr>
              <a:t>6. </a:t>
            </a:r>
            <a:r>
              <a:rPr lang="en-US" sz="2799">
                <a:solidFill>
                  <a:srgbClr val="FFFFFF"/>
                </a:solidFill>
                <a:latin typeface="Raleway"/>
                <a:ea typeface="Raleway"/>
                <a:cs typeface="Raleway"/>
                <a:sym typeface="Raleway"/>
              </a:rPr>
              <a:t>Calculate the total profit for each category by considering total_profit as</a:t>
            </a:r>
          </a:p>
          <a:p>
            <a:pPr algn="l">
              <a:lnSpc>
                <a:spcPts val="2911"/>
              </a:lnSpc>
              <a:spcBef>
                <a:spcPct val="0"/>
              </a:spcBef>
            </a:pPr>
            <a:r>
              <a:rPr lang="en-US" sz="2799">
                <a:solidFill>
                  <a:srgbClr val="FFFFFF"/>
                </a:solidFill>
                <a:latin typeface="Raleway"/>
                <a:ea typeface="Raleway"/>
                <a:cs typeface="Raleway"/>
                <a:sym typeface="Raleway"/>
              </a:rPr>
              <a:t>     -- (unit_price * quantity * profit_margin).</a:t>
            </a:r>
          </a:p>
          <a:p>
            <a:pPr algn="l">
              <a:lnSpc>
                <a:spcPts val="2911"/>
              </a:lnSpc>
              <a:spcBef>
                <a:spcPct val="0"/>
              </a:spcBef>
            </a:pPr>
            <a:r>
              <a:rPr lang="en-US" sz="2799">
                <a:solidFill>
                  <a:srgbClr val="FFFFFF"/>
                </a:solidFill>
                <a:latin typeface="Raleway"/>
                <a:ea typeface="Raleway"/>
                <a:cs typeface="Raleway"/>
                <a:sym typeface="Raleway"/>
              </a:rPr>
              <a:t>     List category and total_profit, ordered from highest to lowest profit.</a:t>
            </a:r>
          </a:p>
        </p:txBody>
      </p:sp>
      <p:sp>
        <p:nvSpPr>
          <p:cNvPr name="TextBox 17" id="17"/>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DAG1VKzNdSM</dc:identifier>
  <dcterms:modified xsi:type="dcterms:W3CDTF">2011-08-01T06:04:30Z</dcterms:modified>
  <cp:revision>1</cp:revision>
  <dc:title>DataBase Management System</dc:title>
</cp:coreProperties>
</file>